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Staatliches"/>
      <p:regular r:id="rId19"/>
    </p:embeddedFont>
    <p:embeddedFont>
      <p:font typeface="Arimo"/>
      <p:bold r:id="rId20"/>
      <p:boldItalic r:id="rId21"/>
    </p:embeddedFont>
    <p:embeddedFont>
      <p:font typeface="Josefin Sans"/>
      <p:regular r:id="rId22"/>
      <p:bold r:id="rId23"/>
      <p:italic r:id="rId24"/>
      <p:boldItalic r:id="rId25"/>
    </p:embeddedFont>
    <p:embeddedFont>
      <p:font typeface="Dosis ExtraLight"/>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 uri="http://customooxmlschemas.google.com/">
      <go:slidesCustomData xmlns:go="http://customooxmlschemas.google.com/" r:id="rId28" roundtripDataSignature="AMtx7mjatqJmBmMhOFa/7lCLjdsfVAHE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5D9AF8-1E75-453A-9E86-E0162139366F}">
  <a:tblStyle styleId="{5A5D9AF8-1E75-453A-9E86-E0162139366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9F9F9"/>
          </a:solidFill>
        </a:fill>
      </a:tcStyle>
    </a:wholeTbl>
    <a:band1H>
      <a:tcTxStyle/>
      <a:tcStyle>
        <a:fill>
          <a:solidFill>
            <a:srgbClr val="F3F3F3"/>
          </a:solidFill>
        </a:fill>
      </a:tcStyle>
    </a:band1H>
    <a:band2H>
      <a:tcTxStyle/>
    </a:band2H>
    <a:band1V>
      <a:tcTxStyle/>
      <a:tcStyle>
        <a:fill>
          <a:solidFill>
            <a:srgbClr val="F3F3F3"/>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336" orient="horz"/>
        <p:guide pos="2904" orient="horz"/>
        <p:guide pos="2880"/>
        <p:guide pos="701"/>
        <p:guide pos="261" orient="horz"/>
        <p:guide pos="885"/>
        <p:guide pos="532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mo-bold.fntdata"/><Relationship Id="rId22" Type="http://schemas.openxmlformats.org/officeDocument/2006/relationships/font" Target="fonts/JosefinSans-regular.fntdata"/><Relationship Id="rId21" Type="http://schemas.openxmlformats.org/officeDocument/2006/relationships/font" Target="fonts/Arimo-boldItalic.fntdata"/><Relationship Id="rId24" Type="http://schemas.openxmlformats.org/officeDocument/2006/relationships/font" Target="fonts/JosefinSans-italic.fntdata"/><Relationship Id="rId23" Type="http://schemas.openxmlformats.org/officeDocument/2006/relationships/font" Target="fonts/Josefi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DosisExtraLight-regular.fntdata"/><Relationship Id="rId25" Type="http://schemas.openxmlformats.org/officeDocument/2006/relationships/font" Target="fonts/JosefinSans-boldItalic.fntdata"/><Relationship Id="rId28" Type="http://customschemas.google.com/relationships/presentationmetadata" Target="metadata"/><Relationship Id="rId27" Type="http://schemas.openxmlformats.org/officeDocument/2006/relationships/font" Target="fonts/DosisExtra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Staatliches-regular.fntdata"/><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1.xlsx"/></Relationships>
</file>

<file path=ppt/charts/_rels/chart3.xml.rels><?xml version="1.0" encoding="UTF-8" standalone="yes"?><Relationships xmlns="http://schemas.openxmlformats.org/package/2006/relationships"><Relationship Id="rId1" Type="http://schemas.openxmlformats.org/officeDocument/2006/relationships/oleObject" Target="file:///C:\Users\KRUTIN%20KANUMURI\Downloads\BP_FINANCE21%20(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RUTIN%20KANUMURI\Downloads\BP_FINANCE21%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1"/>
          <c:order val="0"/>
          <c:tx>
            <c:strRef>
              <c:f>Sheet2!$A$25:$A$31</c:f>
              <c:strCache>
                <c:ptCount val="7"/>
                <c:pt idx="0">
                  <c:v>Trading Paint</c:v>
                </c:pt>
                <c:pt idx="1">
                  <c:v>F1</c:v>
                </c:pt>
                <c:pt idx="2">
                  <c:v>The voice</c:v>
                </c:pt>
                <c:pt idx="3">
                  <c:v>Britains Got talent </c:v>
                </c:pt>
                <c:pt idx="4">
                  <c:v>X Factor</c:v>
                </c:pt>
                <c:pt idx="5">
                  <c:v>Drive to Survive</c:v>
                </c:pt>
                <c:pt idx="6">
                  <c:v>Grand Tour</c:v>
                </c:pt>
              </c:strCache>
            </c:strRef>
          </c:tx>
          <c:spPr>
            <a:solidFill>
              <a:schemeClr val="accent2">
                <a:alpha val="75000"/>
              </a:schemeClr>
            </a:solidFill>
            <a:ln>
              <a:noFill/>
            </a:ln>
            <a:effectLst/>
          </c:spPr>
          <c:invertIfNegative val="0"/>
          <c:dPt>
            <c:idx val="0"/>
            <c:invertIfNegative val="0"/>
            <c:bubble3D val="0"/>
            <c:spPr>
              <a:solidFill>
                <a:srgbClr val="37474F"/>
              </a:solidFill>
              <a:ln w="41275" cap="rnd">
                <a:noFill/>
                <a:prstDash val="sysDot"/>
              </a:ln>
              <a:effectLst/>
            </c:spPr>
            <c:extLst>
              <c:ext xmlns:c16="http://schemas.microsoft.com/office/drawing/2014/chart" uri="{C3380CC4-5D6E-409C-BE32-E72D297353CC}">
                <c16:uniqueId val="{00000004-91F0-4A3D-9AD7-2C254B7D8972}"/>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6-91F0-4A3D-9AD7-2C254B7D8972}"/>
              </c:ext>
            </c:extLst>
          </c:dPt>
          <c:dPt>
            <c:idx val="2"/>
            <c:invertIfNegative val="0"/>
            <c:bubble3D val="0"/>
            <c:spPr>
              <a:solidFill>
                <a:schemeClr val="accent2">
                  <a:lumMod val="50000"/>
                </a:schemeClr>
              </a:solidFill>
              <a:ln>
                <a:noFill/>
              </a:ln>
              <a:effectLst/>
            </c:spPr>
            <c:extLst>
              <c:ext xmlns:c16="http://schemas.microsoft.com/office/drawing/2014/chart" uri="{C3380CC4-5D6E-409C-BE32-E72D297353CC}">
                <c16:uniqueId val="{00000005-91F0-4A3D-9AD7-2C254B7D8972}"/>
              </c:ext>
            </c:extLst>
          </c:dPt>
          <c:dPt>
            <c:idx val="3"/>
            <c:invertIfNegative val="0"/>
            <c:bubble3D val="0"/>
            <c:spPr>
              <a:solidFill>
                <a:srgbClr val="A8A8A8"/>
              </a:solidFill>
              <a:ln>
                <a:noFill/>
              </a:ln>
              <a:effectLst/>
            </c:spPr>
            <c:extLst>
              <c:ext xmlns:c16="http://schemas.microsoft.com/office/drawing/2014/chart" uri="{C3380CC4-5D6E-409C-BE32-E72D297353CC}">
                <c16:uniqueId val="{00000007-91F0-4A3D-9AD7-2C254B7D8972}"/>
              </c:ext>
            </c:extLst>
          </c:dPt>
          <c:dPt>
            <c:idx val="4"/>
            <c:invertIfNegative val="0"/>
            <c:bubble3D val="0"/>
            <c:spPr>
              <a:solidFill>
                <a:srgbClr val="34E0C3"/>
              </a:solidFill>
              <a:ln>
                <a:noFill/>
              </a:ln>
              <a:effectLst/>
            </c:spPr>
            <c:extLst>
              <c:ext xmlns:c16="http://schemas.microsoft.com/office/drawing/2014/chart" uri="{C3380CC4-5D6E-409C-BE32-E72D297353CC}">
                <c16:uniqueId val="{00000009-91F0-4A3D-9AD7-2C254B7D8972}"/>
              </c:ext>
            </c:extLst>
          </c:dPt>
          <c:dPt>
            <c:idx val="5"/>
            <c:invertIfNegative val="0"/>
            <c:bubble3D val="0"/>
            <c:spPr>
              <a:solidFill>
                <a:schemeClr val="bg2">
                  <a:lumMod val="60000"/>
                  <a:lumOff val="40000"/>
                </a:schemeClr>
              </a:solidFill>
              <a:ln>
                <a:noFill/>
              </a:ln>
              <a:effectLst/>
            </c:spPr>
            <c:extLst>
              <c:ext xmlns:c16="http://schemas.microsoft.com/office/drawing/2014/chart" uri="{C3380CC4-5D6E-409C-BE32-E72D297353CC}">
                <c16:uniqueId val="{00000008-91F0-4A3D-9AD7-2C254B7D8972}"/>
              </c:ext>
            </c:extLst>
          </c:dPt>
          <c:dPt>
            <c:idx val="6"/>
            <c:invertIfNegative val="0"/>
            <c:bubble3D val="0"/>
            <c:spPr>
              <a:solidFill>
                <a:schemeClr val="accent6">
                  <a:lumMod val="50000"/>
                </a:schemeClr>
              </a:solidFill>
              <a:ln>
                <a:noFill/>
              </a:ln>
              <a:effectLst/>
            </c:spPr>
            <c:extLst>
              <c:ext xmlns:c16="http://schemas.microsoft.com/office/drawing/2014/chart" uri="{C3380CC4-5D6E-409C-BE32-E72D297353CC}">
                <c16:uniqueId val="{00000001-91F0-4A3D-9AD7-2C254B7D8972}"/>
              </c:ext>
            </c:extLst>
          </c:dPt>
          <c:xVal>
            <c:numRef>
              <c:f>Sheet2!$E$25:$E$31</c:f>
              <c:numCache>
                <c:formatCode>General</c:formatCode>
                <c:ptCount val="7"/>
                <c:pt idx="0">
                  <c:v>4</c:v>
                </c:pt>
                <c:pt idx="1">
                  <c:v>2</c:v>
                </c:pt>
                <c:pt idx="2">
                  <c:v>4</c:v>
                </c:pt>
                <c:pt idx="3">
                  <c:v>1.5</c:v>
                </c:pt>
                <c:pt idx="4">
                  <c:v>1.5</c:v>
                </c:pt>
                <c:pt idx="5">
                  <c:v>1</c:v>
                </c:pt>
                <c:pt idx="6">
                  <c:v>5</c:v>
                </c:pt>
              </c:numCache>
            </c:numRef>
          </c:xVal>
          <c:yVal>
            <c:numRef>
              <c:f>Sheet2!$D$25:$D$31</c:f>
              <c:numCache>
                <c:formatCode>General</c:formatCode>
                <c:ptCount val="7"/>
                <c:pt idx="0">
                  <c:v>5</c:v>
                </c:pt>
                <c:pt idx="1">
                  <c:v>4</c:v>
                </c:pt>
                <c:pt idx="2">
                  <c:v>3.5</c:v>
                </c:pt>
                <c:pt idx="3">
                  <c:v>3</c:v>
                </c:pt>
                <c:pt idx="4">
                  <c:v>2</c:v>
                </c:pt>
                <c:pt idx="5">
                  <c:v>2</c:v>
                </c:pt>
                <c:pt idx="6">
                  <c:v>4.5</c:v>
                </c:pt>
              </c:numCache>
            </c:numRef>
          </c:yVal>
          <c:bubbleSize>
            <c:numRef>
              <c:f>Sheet2!$B$25:$B$31</c:f>
              <c:numCache>
                <c:formatCode>General</c:formatCode>
                <c:ptCount val="7"/>
                <c:pt idx="0">
                  <c:v>6</c:v>
                </c:pt>
                <c:pt idx="1">
                  <c:v>5</c:v>
                </c:pt>
                <c:pt idx="2">
                  <c:v>2.85</c:v>
                </c:pt>
                <c:pt idx="3">
                  <c:v>5.8</c:v>
                </c:pt>
                <c:pt idx="4">
                  <c:v>0.5</c:v>
                </c:pt>
                <c:pt idx="5">
                  <c:v>0.9</c:v>
                </c:pt>
                <c:pt idx="6">
                  <c:v>5.35</c:v>
                </c:pt>
              </c:numCache>
            </c:numRef>
          </c:bubbleSize>
          <c:bubble3D val="0"/>
          <c:extLst>
            <c:ext xmlns:c16="http://schemas.microsoft.com/office/drawing/2014/chart" uri="{C3380CC4-5D6E-409C-BE32-E72D297353CC}">
              <c16:uniqueId val="{00000002-91F0-4A3D-9AD7-2C254B7D8972}"/>
            </c:ext>
          </c:extLst>
        </c:ser>
        <c:dLbls>
          <c:showLegendKey val="0"/>
          <c:showVal val="0"/>
          <c:showCatName val="0"/>
          <c:showSerName val="0"/>
          <c:showPercent val="0"/>
          <c:showBubbleSize val="0"/>
        </c:dLbls>
        <c:bubbleScale val="100"/>
        <c:showNegBubbles val="0"/>
        <c:axId val="193593136"/>
        <c:axId val="193591888"/>
      </c:bubbleChart>
      <c:valAx>
        <c:axId val="193593136"/>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Bahnschrift" panose="020B0502040204020203" pitchFamily="34" charset="0"/>
                    <a:ea typeface="+mn-ea"/>
                    <a:cs typeface="+mn-cs"/>
                  </a:defRPr>
                </a:pPr>
                <a:r>
                  <a:rPr lang="en-US">
                    <a:solidFill>
                      <a:schemeClr val="tx1"/>
                    </a:solidFill>
                  </a:rPr>
                  <a:t>Novelty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Bahnschrift" panose="020B0502040204020203" pitchFamily="34" charset="0"/>
                  <a:ea typeface="+mn-ea"/>
                  <a:cs typeface="+mn-cs"/>
                </a:defRPr>
              </a:pPr>
              <a:endParaRPr lang="en-US"/>
            </a:p>
          </c:txPr>
        </c:title>
        <c:numFmt formatCode="General" sourceLinked="1"/>
        <c:majorTickMark val="out"/>
        <c:minorTickMark val="none"/>
        <c:tickLblPos val="nextTo"/>
        <c:crossAx val="193591888"/>
        <c:crosses val="autoZero"/>
        <c:crossBetween val="midCat"/>
      </c:valAx>
      <c:valAx>
        <c:axId val="193591888"/>
        <c:scaling>
          <c:orientation val="minMax"/>
        </c:scaling>
        <c:delete val="1"/>
        <c:axPos val="l"/>
        <c:majorGridlines>
          <c:spPr>
            <a:ln w="9525" cap="flat" cmpd="sng" algn="ctr">
              <a:solidFill>
                <a:schemeClr val="accent1">
                  <a:shade val="95000"/>
                  <a:satMod val="105000"/>
                </a:schemeClr>
              </a:solidFill>
              <a:prstDash val="solid"/>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Bahnschrift" panose="020B0502040204020203" pitchFamily="34" charset="0"/>
                    <a:ea typeface="+mn-ea"/>
                    <a:cs typeface="+mn-cs"/>
                  </a:defRPr>
                </a:pPr>
                <a:r>
                  <a:rPr lang="en-US">
                    <a:solidFill>
                      <a:schemeClr val="tx1"/>
                    </a:solidFill>
                  </a:rPr>
                  <a:t>Entertainment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Bahnschrift" panose="020B0502040204020203" pitchFamily="34" charset="0"/>
                  <a:ea typeface="+mn-ea"/>
                  <a:cs typeface="+mn-cs"/>
                </a:defRPr>
              </a:pPr>
              <a:endParaRPr lang="en-US"/>
            </a:p>
          </c:txPr>
        </c:title>
        <c:numFmt formatCode="General" sourceLinked="1"/>
        <c:majorTickMark val="out"/>
        <c:minorTickMark val="none"/>
        <c:tickLblPos val="nextTo"/>
        <c:crossAx val="193593136"/>
        <c:crosses val="autoZero"/>
        <c:crossBetween val="midCat"/>
      </c:valAx>
      <c:spPr>
        <a:noFill/>
        <a:ln>
          <a:noFill/>
        </a:ln>
        <a:effectLst/>
      </c:spPr>
    </c:plotArea>
    <c:plotVisOnly val="1"/>
    <c:dispBlanksAs val="gap"/>
    <c:showDLblsOverMax val="0"/>
  </c:chart>
  <c:spPr>
    <a:noFill/>
    <a:ln>
      <a:noFill/>
    </a:ln>
    <a:effectLst/>
  </c:spPr>
  <c:txPr>
    <a:bodyPr/>
    <a:lstStyle/>
    <a:p>
      <a:pPr>
        <a:defRPr>
          <a:latin typeface="Bahnschrift"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0086750367724917E-2"/>
          <c:y val="7.8677335749999008E-2"/>
          <c:w val="0.91982649926455018"/>
          <c:h val="0.87636418667857297"/>
        </c:manualLayout>
      </c:layout>
      <c:pie3DChart>
        <c:varyColors val="1"/>
        <c:ser>
          <c:idx val="0"/>
          <c:order val="0"/>
          <c:tx>
            <c:strRef>
              <c:f>Sheet1!$B$1</c:f>
              <c:strCache>
                <c:ptCount val="1"/>
                <c:pt idx="0">
                  <c:v>Sources Of Revenue</c:v>
                </c:pt>
              </c:strCache>
            </c:strRef>
          </c:tx>
          <c:dPt>
            <c:idx val="0"/>
            <c:bubble3D val="0"/>
            <c:spPr>
              <a:solidFill>
                <a:schemeClr val="bg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2C48-4566-BD24-EEA601023B37}"/>
              </c:ext>
            </c:extLst>
          </c:dPt>
          <c:dPt>
            <c:idx val="1"/>
            <c:bubble3D val="0"/>
            <c:spPr>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2C48-4566-BD24-EEA601023B37}"/>
              </c:ext>
            </c:extLst>
          </c:dPt>
          <c:dPt>
            <c:idx val="2"/>
            <c:bubble3D val="0"/>
            <c:spPr>
              <a:solidFill>
                <a:schemeClr val="accent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2-2C48-4566-BD24-EEA601023B37}"/>
              </c:ext>
            </c:extLst>
          </c:dPt>
          <c:dPt>
            <c:idx val="3"/>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86B-4F52-B81D-BA711EBF9269}"/>
              </c:ext>
            </c:extLst>
          </c:dPt>
          <c:dLbls>
            <c:dLbl>
              <c:idx val="0"/>
              <c:layout>
                <c:manualLayout>
                  <c:x val="-6.1094560540749313E-2"/>
                  <c:y val="-9.276580040471482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C48-4566-BD24-EEA601023B37}"/>
                </c:ext>
              </c:extLst>
            </c:dLbl>
            <c:dLbl>
              <c:idx val="1"/>
              <c:layout>
                <c:manualLayout>
                  <c:x val="-9.5326120205156933E-2"/>
                  <c:y val="-2.8695987323125238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C48-4566-BD24-EEA601023B37}"/>
                </c:ext>
              </c:extLst>
            </c:dLbl>
            <c:dLbl>
              <c:idx val="2"/>
              <c:layout>
                <c:manualLayout>
                  <c:x val="-7.098999065120741E-2"/>
                  <c:y val="6.8225374724043006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2C48-4566-BD24-EEA601023B3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3"/>
                <c:pt idx="0">
                  <c:v>Ticket</c:v>
                </c:pt>
                <c:pt idx="1">
                  <c:v>Web Series</c:v>
                </c:pt>
                <c:pt idx="2">
                  <c:v>Inflencer comission</c:v>
                </c:pt>
              </c:strCache>
            </c:strRef>
          </c:cat>
          <c:val>
            <c:numRef>
              <c:f>Sheet1!$B$2:$B$5</c:f>
              <c:numCache>
                <c:formatCode>General</c:formatCode>
                <c:ptCount val="4"/>
                <c:pt idx="0">
                  <c:v>1400000</c:v>
                </c:pt>
                <c:pt idx="1">
                  <c:v>1750000</c:v>
                </c:pt>
                <c:pt idx="2">
                  <c:v>694000</c:v>
                </c:pt>
              </c:numCache>
            </c:numRef>
          </c:val>
          <c:extLst>
            <c:ext xmlns:c16="http://schemas.microsoft.com/office/drawing/2014/chart" uri="{C3380CC4-5D6E-409C-BE32-E72D297353CC}">
              <c16:uniqueId val="{00000000-2C48-4566-BD24-EEA601023B37}"/>
            </c:ext>
          </c:extLst>
        </c:ser>
        <c:dLbls>
          <c:dLblPos val="inEnd"/>
          <c:showLegendKey val="0"/>
          <c:showVal val="0"/>
          <c:showCatName val="0"/>
          <c:showSerName val="0"/>
          <c:showPercent val="1"/>
          <c:showBubbleSize val="0"/>
          <c:showLeaderLines val="0"/>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1"/>
        <c:ser>
          <c:idx val="0"/>
          <c:order val="0"/>
          <c:tx>
            <c:v>Cumulative ROI</c:v>
          </c:tx>
          <c:spPr>
            <a:solidFill>
              <a:schemeClr val="accent4">
                <a:alpha val="54000"/>
              </a:schemeClr>
            </a:solidFill>
            <a:ln w="19050" cmpd="sng">
              <a:solidFill>
                <a:srgbClr val="189C86"/>
              </a:solidFill>
            </a:ln>
          </c:spPr>
          <c:cat>
            <c:numRef>
              <c:f>cost!$Q$77:$Q$81</c:f>
              <c:numCache>
                <c:formatCode>General</c:formatCode>
                <c:ptCount val="5"/>
                <c:pt idx="0">
                  <c:v>1</c:v>
                </c:pt>
                <c:pt idx="1">
                  <c:v>2</c:v>
                </c:pt>
                <c:pt idx="2">
                  <c:v>3</c:v>
                </c:pt>
                <c:pt idx="3">
                  <c:v>4</c:v>
                </c:pt>
                <c:pt idx="4">
                  <c:v>5</c:v>
                </c:pt>
              </c:numCache>
            </c:numRef>
          </c:cat>
          <c:val>
            <c:numRef>
              <c:f>cost!$O$77:$O$81</c:f>
              <c:numCache>
                <c:formatCode>0.00%</c:formatCode>
                <c:ptCount val="5"/>
                <c:pt idx="0">
                  <c:v>-1.1363218102857142</c:v>
                </c:pt>
                <c:pt idx="1">
                  <c:v>-1.0929322301714286</c:v>
                </c:pt>
                <c:pt idx="2">
                  <c:v>-0.86106067140446774</c:v>
                </c:pt>
                <c:pt idx="3">
                  <c:v>-0.35065490328387489</c:v>
                </c:pt>
                <c:pt idx="4">
                  <c:v>0.50146047288254281</c:v>
                </c:pt>
              </c:numCache>
            </c:numRef>
          </c:val>
          <c:extLst>
            <c:ext xmlns:c16="http://schemas.microsoft.com/office/drawing/2014/chart" uri="{C3380CC4-5D6E-409C-BE32-E72D297353CC}">
              <c16:uniqueId val="{00000000-86D3-432B-8A09-73F95A2D0FA7}"/>
            </c:ext>
          </c:extLst>
        </c:ser>
        <c:ser>
          <c:idx val="1"/>
          <c:order val="1"/>
          <c:tx>
            <c:v>PER YEAR ROI</c:v>
          </c:tx>
          <c:spPr>
            <a:solidFill>
              <a:schemeClr val="tx1">
                <a:alpha val="55000"/>
              </a:schemeClr>
            </a:solidFill>
            <a:ln w="19050" cmpd="sng">
              <a:solidFill>
                <a:srgbClr val="37474F"/>
              </a:solidFill>
            </a:ln>
          </c:spPr>
          <c:cat>
            <c:numRef>
              <c:f>cost!$Q$77:$Q$81</c:f>
              <c:numCache>
                <c:formatCode>General</c:formatCode>
                <c:ptCount val="5"/>
                <c:pt idx="0">
                  <c:v>1</c:v>
                </c:pt>
                <c:pt idx="1">
                  <c:v>2</c:v>
                </c:pt>
                <c:pt idx="2">
                  <c:v>3</c:v>
                </c:pt>
                <c:pt idx="3">
                  <c:v>4</c:v>
                </c:pt>
                <c:pt idx="4">
                  <c:v>5</c:v>
                </c:pt>
              </c:numCache>
            </c:numRef>
          </c:cat>
          <c:val>
            <c:numRef>
              <c:f>cost!$P$77:$P$81</c:f>
              <c:numCache>
                <c:formatCode>0.00%</c:formatCode>
                <c:ptCount val="5"/>
                <c:pt idx="0">
                  <c:v>-1.1363218102857142</c:v>
                </c:pt>
                <c:pt idx="1">
                  <c:v>-0.5464661150857143</c:v>
                </c:pt>
                <c:pt idx="2">
                  <c:v>-0.28702022380148923</c:v>
                </c:pt>
                <c:pt idx="3">
                  <c:v>-8.7663725820968721E-2</c:v>
                </c:pt>
                <c:pt idx="4">
                  <c:v>0.10029209457650856</c:v>
                </c:pt>
              </c:numCache>
            </c:numRef>
          </c:val>
          <c:extLst>
            <c:ext xmlns:c16="http://schemas.microsoft.com/office/drawing/2014/chart" uri="{C3380CC4-5D6E-409C-BE32-E72D297353CC}">
              <c16:uniqueId val="{00000001-86D3-432B-8A09-73F95A2D0FA7}"/>
            </c:ext>
          </c:extLst>
        </c:ser>
        <c:dLbls>
          <c:showLegendKey val="0"/>
          <c:showVal val="0"/>
          <c:showCatName val="0"/>
          <c:showSerName val="0"/>
          <c:showPercent val="0"/>
          <c:showBubbleSize val="0"/>
        </c:dLbls>
        <c:axId val="1803047258"/>
        <c:axId val="1981672272"/>
      </c:areaChart>
      <c:catAx>
        <c:axId val="1803047258"/>
        <c:scaling>
          <c:orientation val="minMax"/>
        </c:scaling>
        <c:delete val="0"/>
        <c:axPos val="b"/>
        <c:title>
          <c:tx>
            <c:rich>
              <a:bodyPr/>
              <a:lstStyle/>
              <a:p>
                <a:pPr>
                  <a:defRPr/>
                </a:pPr>
                <a:r>
                  <a:rPr lang="en-US"/>
                  <a:t>YEAR</a:t>
                </a:r>
              </a:p>
            </c:rich>
          </c:tx>
          <c:overlay val="0"/>
        </c:title>
        <c:numFmt formatCode="General" sourceLinked="1"/>
        <c:majorTickMark val="none"/>
        <c:minorTickMark val="none"/>
        <c:tickLblPos val="nextTo"/>
        <c:crossAx val="1981672272"/>
        <c:crosses val="autoZero"/>
        <c:auto val="1"/>
        <c:lblAlgn val="ctr"/>
        <c:lblOffset val="100"/>
        <c:noMultiLvlLbl val="1"/>
      </c:catAx>
      <c:valAx>
        <c:axId val="1981672272"/>
        <c:scaling>
          <c:orientation val="minMax"/>
        </c:scaling>
        <c:delete val="0"/>
        <c:axPos val="l"/>
        <c:majorGridlines>
          <c:spPr>
            <a:ln>
              <a:solidFill>
                <a:srgbClr val="B7B7B7"/>
              </a:solidFill>
            </a:ln>
          </c:spPr>
        </c:majorGridlines>
        <c:title>
          <c:tx>
            <c:rich>
              <a:bodyPr/>
              <a:lstStyle/>
              <a:p>
                <a:pPr>
                  <a:defRPr/>
                </a:pPr>
                <a:r>
                  <a:rPr lang="en-US"/>
                  <a:t>ROI</a:t>
                </a:r>
              </a:p>
            </c:rich>
          </c:tx>
          <c:overlay val="0"/>
        </c:title>
        <c:numFmt formatCode="0.00%" sourceLinked="1"/>
        <c:majorTickMark val="none"/>
        <c:minorTickMark val="none"/>
        <c:tickLblPos val="nextTo"/>
        <c:spPr>
          <a:ln/>
        </c:spPr>
        <c:crossAx val="1803047258"/>
        <c:crosses val="autoZero"/>
        <c:crossBetween val="midCat"/>
      </c:valAx>
    </c:plotArea>
    <c:plotVisOnly val="1"/>
    <c:dispBlanksAs val="zero"/>
    <c:showDLblsOverMax val="1"/>
  </c:chart>
  <c:txPr>
    <a:bodyPr/>
    <a:lstStyle/>
    <a:p>
      <a:pPr>
        <a:defRPr sz="800">
          <a:latin typeface="Bahnschrift" panose="020B0502040204020203"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2"/>
          <c:order val="2"/>
          <c:tx>
            <c:strRef>
              <c:f>cost!$X$45</c:f>
              <c:strCache>
                <c:ptCount val="1"/>
                <c:pt idx="0">
                  <c:v>Viewership</c:v>
                </c:pt>
              </c:strCache>
            </c:strRef>
          </c:tx>
          <c:spPr>
            <a:solidFill>
              <a:schemeClr val="accent2">
                <a:lumMod val="50000"/>
                <a:alpha val="31000"/>
              </a:schemeClr>
            </a:solidFill>
            <a:ln>
              <a:solidFill>
                <a:schemeClr val="accent1">
                  <a:alpha val="62000"/>
                </a:schemeClr>
              </a:solidFill>
            </a:ln>
          </c:spPr>
          <c:invertIfNegative val="0"/>
          <c:cat>
            <c:numRef>
              <c:f>cost!$P$47:$P$67</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extLst/>
            </c:numRef>
          </c:cat>
          <c:val>
            <c:numRef>
              <c:f>cost!$X$47:$X$67</c:f>
              <c:numCache>
                <c:formatCode>General</c:formatCode>
                <c:ptCount val="11"/>
                <c:pt idx="0">
                  <c:v>500000</c:v>
                </c:pt>
                <c:pt idx="1">
                  <c:v>2500000</c:v>
                </c:pt>
                <c:pt idx="2">
                  <c:v>3000000</c:v>
                </c:pt>
                <c:pt idx="3">
                  <c:v>3700000</c:v>
                </c:pt>
                <c:pt idx="4">
                  <c:v>4000000</c:v>
                </c:pt>
                <c:pt idx="5">
                  <c:v>4600000</c:v>
                </c:pt>
                <c:pt idx="6">
                  <c:v>5000000</c:v>
                </c:pt>
                <c:pt idx="7">
                  <c:v>5300000</c:v>
                </c:pt>
                <c:pt idx="8">
                  <c:v>5500000</c:v>
                </c:pt>
                <c:pt idx="9">
                  <c:v>5800000</c:v>
                </c:pt>
                <c:pt idx="10">
                  <c:v>6000000</c:v>
                </c:pt>
              </c:numCache>
              <c:extLst/>
            </c:numRef>
          </c:val>
          <c:extLst>
            <c:ext xmlns:c16="http://schemas.microsoft.com/office/drawing/2014/chart" uri="{C3380CC4-5D6E-409C-BE32-E72D297353CC}">
              <c16:uniqueId val="{00000000-FBCB-4C9A-A3FD-F490D34062E2}"/>
            </c:ext>
          </c:extLst>
        </c:ser>
        <c:dLbls>
          <c:showLegendKey val="0"/>
          <c:showVal val="0"/>
          <c:showCatName val="0"/>
          <c:showSerName val="0"/>
          <c:showPercent val="0"/>
          <c:showBubbleSize val="0"/>
        </c:dLbls>
        <c:gapWidth val="150"/>
        <c:axId val="325531056"/>
        <c:axId val="193594800"/>
      </c:barChart>
      <c:lineChart>
        <c:grouping val="standard"/>
        <c:varyColors val="1"/>
        <c:ser>
          <c:idx val="0"/>
          <c:order val="0"/>
          <c:tx>
            <c:v>REVENUE</c:v>
          </c:tx>
          <c:spPr>
            <a:ln>
              <a:solidFill>
                <a:srgbClr val="169D86"/>
              </a:solidFill>
            </a:ln>
          </c:spPr>
          <c:marker>
            <c:symbol val="none"/>
          </c:marker>
          <c:cat>
            <c:numRef>
              <c:f>cost!$P$47:$P$67</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extLst/>
            </c:numRef>
          </c:cat>
          <c:val>
            <c:numRef>
              <c:f>cost!$Q$47:$Q$67</c:f>
              <c:numCache>
                <c:formatCode>[$£]#,##0.00</c:formatCode>
                <c:ptCount val="11"/>
                <c:pt idx="0">
                  <c:v>0</c:v>
                </c:pt>
                <c:pt idx="1">
                  <c:v>1897125</c:v>
                </c:pt>
                <c:pt idx="2">
                  <c:v>3794250</c:v>
                </c:pt>
                <c:pt idx="3">
                  <c:v>6879425</c:v>
                </c:pt>
                <c:pt idx="4">
                  <c:v>9964600</c:v>
                </c:pt>
                <c:pt idx="5">
                  <c:v>14482732.272727273</c:v>
                </c:pt>
                <c:pt idx="6">
                  <c:v>18776983.863636363</c:v>
                </c:pt>
                <c:pt idx="7">
                  <c:v>25125100.5</c:v>
                </c:pt>
                <c:pt idx="8">
                  <c:v>31473217.13636364</c:v>
                </c:pt>
                <c:pt idx="9">
                  <c:v>40135330.277272731</c:v>
                </c:pt>
                <c:pt idx="10">
                  <c:v>48797443.418181822</c:v>
                </c:pt>
              </c:numCache>
              <c:extLst/>
            </c:numRef>
          </c:val>
          <c:smooth val="0"/>
          <c:extLst>
            <c:ext xmlns:c16="http://schemas.microsoft.com/office/drawing/2014/chart" uri="{C3380CC4-5D6E-409C-BE32-E72D297353CC}">
              <c16:uniqueId val="{00000001-FBCB-4C9A-A3FD-F490D34062E2}"/>
            </c:ext>
          </c:extLst>
        </c:ser>
        <c:ser>
          <c:idx val="1"/>
          <c:order val="1"/>
          <c:tx>
            <c:strRef>
              <c:f>cost!$S$45</c:f>
              <c:strCache>
                <c:ptCount val="1"/>
                <c:pt idx="0">
                  <c:v>Expense+Tax</c:v>
                </c:pt>
              </c:strCache>
            </c:strRef>
          </c:tx>
          <c:spPr>
            <a:ln>
              <a:solidFill>
                <a:srgbClr val="37474F"/>
              </a:solidFill>
            </a:ln>
          </c:spPr>
          <c:marker>
            <c:symbol val="none"/>
          </c:marker>
          <c:cat>
            <c:numRef>
              <c:f>cost!$P$47:$P$67</c:f>
              <c:numCache>
                <c:formatCode>General</c:formatCode>
                <c:ptCount val="11"/>
                <c:pt idx="0">
                  <c:v>0</c:v>
                </c:pt>
                <c:pt idx="1">
                  <c:v>2</c:v>
                </c:pt>
                <c:pt idx="2">
                  <c:v>4</c:v>
                </c:pt>
                <c:pt idx="3">
                  <c:v>6</c:v>
                </c:pt>
                <c:pt idx="4">
                  <c:v>8</c:v>
                </c:pt>
                <c:pt idx="5">
                  <c:v>10</c:v>
                </c:pt>
                <c:pt idx="6">
                  <c:v>12</c:v>
                </c:pt>
                <c:pt idx="7">
                  <c:v>14</c:v>
                </c:pt>
                <c:pt idx="8">
                  <c:v>16</c:v>
                </c:pt>
                <c:pt idx="9">
                  <c:v>18</c:v>
                </c:pt>
                <c:pt idx="10">
                  <c:v>20</c:v>
                </c:pt>
              </c:numCache>
              <c:extLst/>
            </c:numRef>
          </c:cat>
          <c:val>
            <c:numRef>
              <c:f>cost!$S$47:$S$67</c:f>
              <c:numCache>
                <c:formatCode>[$£]#,##0.00</c:formatCode>
                <c:ptCount val="11"/>
                <c:pt idx="0" formatCode="General">
                  <c:v>0</c:v>
                </c:pt>
                <c:pt idx="1">
                  <c:v>2717335.56</c:v>
                </c:pt>
                <c:pt idx="2">
                  <c:v>5384671.1200000001</c:v>
                </c:pt>
                <c:pt idx="3">
                  <c:v>8216740.2360000005</c:v>
                </c:pt>
                <c:pt idx="4">
                  <c:v>11048809.352</c:v>
                </c:pt>
                <c:pt idx="5">
                  <c:v>14080908.974256365</c:v>
                </c:pt>
                <c:pt idx="6">
                  <c:v>17156025.03002182</c:v>
                </c:pt>
                <c:pt idx="7">
                  <c:v>20526774.685682002</c:v>
                </c:pt>
                <c:pt idx="8">
                  <c:v>23897524.341342181</c:v>
                </c:pt>
                <c:pt idx="9">
                  <c:v>27588964.454613835</c:v>
                </c:pt>
                <c:pt idx="10">
                  <c:v>31280404.567885488</c:v>
                </c:pt>
              </c:numCache>
              <c:extLst/>
            </c:numRef>
          </c:val>
          <c:smooth val="0"/>
          <c:extLst>
            <c:ext xmlns:c16="http://schemas.microsoft.com/office/drawing/2014/chart" uri="{C3380CC4-5D6E-409C-BE32-E72D297353CC}">
              <c16:uniqueId val="{00000002-FBCB-4C9A-A3FD-F490D34062E2}"/>
            </c:ext>
          </c:extLst>
        </c:ser>
        <c:dLbls>
          <c:showLegendKey val="0"/>
          <c:showVal val="0"/>
          <c:showCatName val="0"/>
          <c:showSerName val="0"/>
          <c:showPercent val="0"/>
          <c:showBubbleSize val="0"/>
        </c:dLbls>
        <c:marker val="1"/>
        <c:smooth val="0"/>
        <c:axId val="1452623441"/>
        <c:axId val="1140884531"/>
      </c:lineChart>
      <c:catAx>
        <c:axId val="1452623441"/>
        <c:scaling>
          <c:orientation val="minMax"/>
        </c:scaling>
        <c:delete val="0"/>
        <c:axPos val="b"/>
        <c:title>
          <c:tx>
            <c:rich>
              <a:bodyPr/>
              <a:lstStyle/>
              <a:p>
                <a:pPr>
                  <a:defRPr/>
                </a:pPr>
                <a:r>
                  <a:rPr lang="en-US"/>
                  <a:t>Quarter</a:t>
                </a:r>
              </a:p>
            </c:rich>
          </c:tx>
          <c:overlay val="0"/>
        </c:title>
        <c:numFmt formatCode="General" sourceLinked="1"/>
        <c:majorTickMark val="none"/>
        <c:minorTickMark val="none"/>
        <c:tickLblPos val="nextTo"/>
        <c:crossAx val="1140884531"/>
        <c:crosses val="autoZero"/>
        <c:auto val="1"/>
        <c:lblAlgn val="ctr"/>
        <c:lblOffset val="100"/>
        <c:noMultiLvlLbl val="1"/>
      </c:catAx>
      <c:valAx>
        <c:axId val="1140884531"/>
        <c:scaling>
          <c:orientation val="minMax"/>
        </c:scaling>
        <c:delete val="0"/>
        <c:axPos val="l"/>
        <c:majorGridlines>
          <c:spPr>
            <a:ln>
              <a:solidFill>
                <a:srgbClr val="B7B7B7"/>
              </a:solidFill>
            </a:ln>
          </c:spPr>
        </c:majorGridlines>
        <c:minorGridlines>
          <c:spPr>
            <a:ln>
              <a:solidFill>
                <a:srgbClr val="CCCCCC">
                  <a:alpha val="0"/>
                </a:srgbClr>
              </a:solidFill>
            </a:ln>
          </c:spPr>
        </c:minorGridlines>
        <c:title>
          <c:tx>
            <c:rich>
              <a:bodyPr/>
              <a:lstStyle/>
              <a:p>
                <a:pPr>
                  <a:defRPr/>
                </a:pPr>
                <a:r>
                  <a:rPr lang="en-US"/>
                  <a:t>Amount</a:t>
                </a:r>
              </a:p>
            </c:rich>
          </c:tx>
          <c:overlay val="0"/>
        </c:title>
        <c:numFmt formatCode="[$£]#,##0.00" sourceLinked="1"/>
        <c:majorTickMark val="none"/>
        <c:minorTickMark val="none"/>
        <c:tickLblPos val="nextTo"/>
        <c:spPr>
          <a:ln/>
        </c:spPr>
        <c:crossAx val="1452623441"/>
        <c:crosses val="autoZero"/>
        <c:crossBetween val="between"/>
      </c:valAx>
      <c:valAx>
        <c:axId val="193594800"/>
        <c:scaling>
          <c:orientation val="minMax"/>
        </c:scaling>
        <c:delete val="0"/>
        <c:axPos val="r"/>
        <c:numFmt formatCode="General" sourceLinked="1"/>
        <c:majorTickMark val="out"/>
        <c:minorTickMark val="none"/>
        <c:tickLblPos val="nextTo"/>
        <c:crossAx val="325531056"/>
        <c:crosses val="max"/>
        <c:crossBetween val="between"/>
      </c:valAx>
      <c:catAx>
        <c:axId val="325531056"/>
        <c:scaling>
          <c:orientation val="minMax"/>
        </c:scaling>
        <c:delete val="1"/>
        <c:axPos val="b"/>
        <c:numFmt formatCode="General" sourceLinked="1"/>
        <c:majorTickMark val="out"/>
        <c:minorTickMark val="none"/>
        <c:tickLblPos val="nextTo"/>
        <c:crossAx val="193594800"/>
        <c:crosses val="autoZero"/>
        <c:auto val="1"/>
        <c:lblAlgn val="ctr"/>
        <c:lblOffset val="100"/>
        <c:noMultiLvlLbl val="0"/>
      </c:catAx>
    </c:plotArea>
    <c:plotVisOnly val="1"/>
    <c:dispBlanksAs val="zero"/>
    <c:showDLblsOverMax val="1"/>
  </c:chart>
  <c:spPr>
    <a:noFill/>
  </c:spPr>
  <c:txPr>
    <a:bodyPr/>
    <a:lstStyle/>
    <a:p>
      <a:pPr>
        <a:defRPr sz="700">
          <a:latin typeface="Bahnschrift" panose="020B0502040204020203" pitchFamily="34" charset="0"/>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 name="Google Shape;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 name="Google Shape;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Think</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Add the png</a:t>
            </a:r>
            <a:endParaRPr/>
          </a:p>
          <a:p>
            <a:pPr indent="0" lvl="0" marL="158750" rtl="0" algn="l">
              <a:lnSpc>
                <a:spcPct val="100000"/>
              </a:lnSpc>
              <a:spcBef>
                <a:spcPts val="0"/>
              </a:spcBef>
              <a:spcAft>
                <a:spcPts val="0"/>
              </a:spcAft>
              <a:buSzPts val="1100"/>
              <a:buNone/>
            </a:pPr>
            <a:r>
              <a:rPr lang="en-US"/>
              <a:t>horizontal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9" name="Shape 9"/>
        <p:cNvGrpSpPr/>
        <p:nvPr/>
      </p:nvGrpSpPr>
      <p:grpSpPr>
        <a:xfrm>
          <a:off x="0" y="0"/>
          <a:ext cx="0" cy="0"/>
          <a:chOff x="0" y="0"/>
          <a:chExt cx="0" cy="0"/>
        </a:xfrm>
      </p:grpSpPr>
      <p:sp>
        <p:nvSpPr>
          <p:cNvPr id="10" name="Google Shape;10;p15"/>
          <p:cNvSpPr/>
          <p:nvPr/>
        </p:nvSpPr>
        <p:spPr>
          <a:xfrm flipH="1">
            <a:off x="7910263" y="556000"/>
            <a:ext cx="1405217" cy="237300"/>
          </a:xfrm>
          <a:prstGeom prst="rect">
            <a:avLst/>
          </a:pr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5"/>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12" name="Google Shape;12;p15"/>
          <p:cNvSpPr/>
          <p:nvPr/>
        </p:nvSpPr>
        <p:spPr>
          <a:xfrm rot="5400000">
            <a:off x="331466" y="-354331"/>
            <a:ext cx="1028703" cy="1691643"/>
          </a:xfrm>
          <a:prstGeom prst="rtTriangle">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 name="Google Shape;13;p15"/>
          <p:cNvPicPr preferRelativeResize="0"/>
          <p:nvPr/>
        </p:nvPicPr>
        <p:blipFill rotWithShape="1">
          <a:blip r:embed="rId2">
            <a:alphaModFix/>
          </a:blip>
          <a:srcRect b="0" l="0" r="0" t="0"/>
          <a:stretch/>
        </p:blipFill>
        <p:spPr>
          <a:xfrm>
            <a:off x="56920" y="50560"/>
            <a:ext cx="755152" cy="406641"/>
          </a:xfrm>
          <a:prstGeom prst="rect">
            <a:avLst/>
          </a:prstGeom>
          <a:noFill/>
          <a:ln>
            <a:noFill/>
          </a:ln>
        </p:spPr>
      </p:pic>
      <p:sp>
        <p:nvSpPr>
          <p:cNvPr id="14" name="Google Shape;14;p15"/>
          <p:cNvSpPr txBox="1"/>
          <p:nvPr/>
        </p:nvSpPr>
        <p:spPr>
          <a:xfrm>
            <a:off x="0" y="4801820"/>
            <a:ext cx="163068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2"/>
                </a:solidFill>
                <a:latin typeface="Aharoni"/>
                <a:ea typeface="Aharoni"/>
                <a:cs typeface="Aharoni"/>
                <a:sym typeface="Aharoni"/>
              </a:rPr>
              <a:t>CAR </a:t>
            </a:r>
            <a:r>
              <a:rPr b="0" i="0" lang="en-US" sz="1600" u="none" cap="none" strike="noStrike">
                <a:solidFill>
                  <a:schemeClr val="dk2"/>
                </a:solidFill>
                <a:latin typeface="Aharoni"/>
                <a:ea typeface="Aharoni"/>
                <a:cs typeface="Aharoni"/>
                <a:sym typeface="Aharoni"/>
              </a:rPr>
              <a:t>#13</a:t>
            </a:r>
            <a:r>
              <a:rPr b="0" i="0" lang="en-US" sz="1100" u="none" cap="none" strike="noStrike">
                <a:solidFill>
                  <a:schemeClr val="dk2"/>
                </a:solidFill>
                <a:latin typeface="Aharoni"/>
                <a:ea typeface="Aharoni"/>
                <a:cs typeface="Aharoni"/>
                <a:sym typeface="Aharoni"/>
              </a:rPr>
              <a:t>, VIT VELLORE </a:t>
            </a:r>
            <a:endParaRPr/>
          </a:p>
        </p:txBody>
      </p:sp>
      <p:sp>
        <p:nvSpPr>
          <p:cNvPr id="15" name="Google Shape;15;p15"/>
          <p:cNvSpPr/>
          <p:nvPr/>
        </p:nvSpPr>
        <p:spPr>
          <a:xfrm>
            <a:off x="8269971" y="312593"/>
            <a:ext cx="685800" cy="682253"/>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1_Title + design 1">
    <p:bg>
      <p:bgPr>
        <a:solidFill>
          <a:srgbClr val="EFEFEF"/>
        </a:solidFill>
      </p:bgPr>
    </p:bg>
    <p:spTree>
      <p:nvGrpSpPr>
        <p:cNvPr id="16" name="Shape 16"/>
        <p:cNvGrpSpPr/>
        <p:nvPr/>
      </p:nvGrpSpPr>
      <p:grpSpPr>
        <a:xfrm>
          <a:off x="0" y="0"/>
          <a:ext cx="0" cy="0"/>
          <a:chOff x="0" y="0"/>
          <a:chExt cx="0" cy="0"/>
        </a:xfrm>
      </p:grpSpPr>
      <p:sp>
        <p:nvSpPr>
          <p:cNvPr id="17" name="Google Shape;17;p16"/>
          <p:cNvSpPr/>
          <p:nvPr/>
        </p:nvSpPr>
        <p:spPr>
          <a:xfrm rot="5400000">
            <a:off x="302550" y="-299426"/>
            <a:ext cx="1025576" cy="1630681"/>
          </a:xfrm>
          <a:prstGeom prst="rtTriangle">
            <a:avLst/>
          </a:prstGeom>
          <a:solidFill>
            <a:srgbClr val="3747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 name="Google Shape;18;p16"/>
          <p:cNvPicPr preferRelativeResize="0"/>
          <p:nvPr/>
        </p:nvPicPr>
        <p:blipFill rotWithShape="1">
          <a:blip r:embed="rId2">
            <a:alphaModFix/>
          </a:blip>
          <a:srcRect b="0" l="0" r="0" t="0"/>
          <a:stretch/>
        </p:blipFill>
        <p:spPr>
          <a:xfrm>
            <a:off x="87400" y="109273"/>
            <a:ext cx="727938" cy="406641"/>
          </a:xfrm>
          <a:prstGeom prst="rect">
            <a:avLst/>
          </a:prstGeom>
          <a:noFill/>
          <a:ln>
            <a:noFill/>
          </a:ln>
        </p:spPr>
      </p:pic>
      <p:sp>
        <p:nvSpPr>
          <p:cNvPr id="19" name="Google Shape;19;p16"/>
          <p:cNvSpPr txBox="1"/>
          <p:nvPr/>
        </p:nvSpPr>
        <p:spPr>
          <a:xfrm>
            <a:off x="0" y="4801820"/>
            <a:ext cx="163068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chemeClr val="dk2"/>
                </a:solidFill>
                <a:latin typeface="Aharoni"/>
                <a:ea typeface="Aharoni"/>
                <a:cs typeface="Aharoni"/>
                <a:sym typeface="Aharoni"/>
              </a:rPr>
              <a:t>CAR </a:t>
            </a:r>
            <a:r>
              <a:rPr b="0" i="0" lang="en-US" sz="1600" u="none" cap="none" strike="noStrike">
                <a:solidFill>
                  <a:schemeClr val="dk2"/>
                </a:solidFill>
                <a:latin typeface="Aharoni"/>
                <a:ea typeface="Aharoni"/>
                <a:cs typeface="Aharoni"/>
                <a:sym typeface="Aharoni"/>
              </a:rPr>
              <a:t>#13</a:t>
            </a:r>
            <a:r>
              <a:rPr b="0" i="0" lang="en-US" sz="1100" u="none" cap="none" strike="noStrike">
                <a:solidFill>
                  <a:schemeClr val="dk2"/>
                </a:solidFill>
                <a:latin typeface="Aharoni"/>
                <a:ea typeface="Aharoni"/>
                <a:cs typeface="Aharoni"/>
                <a:sym typeface="Aharoni"/>
              </a:rPr>
              <a:t>, VIT VELLORE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1pPr>
            <a:lvl2pPr indent="-298450" lvl="1" marL="914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2pPr>
            <a:lvl3pPr indent="-298450" lvl="2" marL="1371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3pPr>
            <a:lvl4pPr indent="-298450" lvl="3" marL="18288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4pPr>
            <a:lvl5pPr indent="-298450" lvl="4" marL="22860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5pPr>
            <a:lvl6pPr indent="-298450" lvl="5" marL="27432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6pPr>
            <a:lvl7pPr indent="-298450" lvl="6" marL="32004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7pPr>
            <a:lvl8pPr indent="-298450" lvl="7" marL="3657600" marR="0" rtl="0" algn="l">
              <a:lnSpc>
                <a:spcPct val="115000"/>
              </a:lnSpc>
              <a:spcBef>
                <a:spcPts val="1600"/>
              </a:spcBef>
              <a:spcAft>
                <a:spcPts val="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8pPr>
            <a:lvl9pPr indent="-298450" lvl="8" marL="4114800" marR="0" rtl="0" algn="l">
              <a:lnSpc>
                <a:spcPct val="115000"/>
              </a:lnSpc>
              <a:spcBef>
                <a:spcPts val="1600"/>
              </a:spcBef>
              <a:spcAft>
                <a:spcPts val="1600"/>
              </a:spcAft>
              <a:buClr>
                <a:srgbClr val="EFEFEF"/>
              </a:buClr>
              <a:buSzPts val="1100"/>
              <a:buFont typeface="Dosis ExtraLight"/>
              <a:buChar char="■"/>
              <a:defRPr b="0" i="0" sz="1100" u="none" cap="none" strike="noStrike">
                <a:solidFill>
                  <a:srgbClr val="EFEFEF"/>
                </a:solidFill>
                <a:latin typeface="Dosis ExtraLight"/>
                <a:ea typeface="Dosis ExtraLight"/>
                <a:cs typeface="Dosis ExtraLight"/>
                <a:sym typeface="Dosis Extra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0.png"/><Relationship Id="rId4" Type="http://schemas.openxmlformats.org/officeDocument/2006/relationships/image" Target="../media/image1.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hart" Target="../charts/chart1.xml"/><Relationship Id="rId4" Type="http://schemas.openxmlformats.org/officeDocument/2006/relationships/image" Target="../media/image52.png"/><Relationship Id="rId11" Type="http://schemas.openxmlformats.org/officeDocument/2006/relationships/image" Target="../media/image56.jpg"/><Relationship Id="rId10" Type="http://schemas.openxmlformats.org/officeDocument/2006/relationships/image" Target="../media/image58.png"/><Relationship Id="rId9" Type="http://schemas.openxmlformats.org/officeDocument/2006/relationships/image" Target="../media/image62.png"/><Relationship Id="rId5" Type="http://schemas.openxmlformats.org/officeDocument/2006/relationships/image" Target="../media/image4.png"/><Relationship Id="rId6" Type="http://schemas.openxmlformats.org/officeDocument/2006/relationships/image" Target="../media/image43.png"/><Relationship Id="rId7" Type="http://schemas.openxmlformats.org/officeDocument/2006/relationships/image" Target="../media/image48.png"/><Relationship Id="rId8" Type="http://schemas.openxmlformats.org/officeDocument/2006/relationships/image" Target="../media/image55.png"/></Relationships>
</file>

<file path=ppt/slides/_rels/slide1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7.png"/><Relationship Id="rId13" Type="http://schemas.openxmlformats.org/officeDocument/2006/relationships/image" Target="../media/image63.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51.png"/><Relationship Id="rId9" Type="http://schemas.openxmlformats.org/officeDocument/2006/relationships/image" Target="../media/image59.png"/><Relationship Id="rId5" Type="http://schemas.openxmlformats.org/officeDocument/2006/relationships/image" Target="../media/image69.png"/><Relationship Id="rId6" Type="http://schemas.openxmlformats.org/officeDocument/2006/relationships/image" Target="../media/image60.png"/><Relationship Id="rId7" Type="http://schemas.openxmlformats.org/officeDocument/2006/relationships/image" Target="../media/image54.png"/><Relationship Id="rId8"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6.png"/><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image" Target="../media/image67.png"/><Relationship Id="rId8"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10"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7.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7.png"/><Relationship Id="rId10" Type="http://schemas.openxmlformats.org/officeDocument/2006/relationships/image" Target="../media/image36.png"/><Relationship Id="rId9"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9.jpg"/><Relationship Id="rId7" Type="http://schemas.openxmlformats.org/officeDocument/2006/relationships/image" Target="../media/image46.png"/><Relationship Id="rId8"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45.jpg"/><Relationship Id="rId5" Type="http://schemas.openxmlformats.org/officeDocument/2006/relationships/image" Target="../media/image53.png"/><Relationship Id="rId6" Type="http://schemas.openxmlformats.org/officeDocument/2006/relationships/image" Target="../media/image5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b="0" l="0" r="0" t="0"/>
          <a:stretch/>
        </p:blipFill>
        <p:spPr>
          <a:xfrm>
            <a:off x="0" y="0"/>
            <a:ext cx="9400060" cy="5287534"/>
          </a:xfrm>
          <a:prstGeom prst="rect">
            <a:avLst/>
          </a:prstGeom>
          <a:noFill/>
          <a:ln>
            <a:noFill/>
          </a:ln>
        </p:spPr>
      </p:pic>
      <p:sp>
        <p:nvSpPr>
          <p:cNvPr id="25" name="Google Shape;25;p1"/>
          <p:cNvSpPr/>
          <p:nvPr/>
        </p:nvSpPr>
        <p:spPr>
          <a:xfrm rot="-1723988">
            <a:off x="2164245" y="3607412"/>
            <a:ext cx="11810461" cy="5123334"/>
          </a:xfrm>
          <a:prstGeom prst="rect">
            <a:avLst/>
          </a:prstGeom>
          <a:solidFill>
            <a:srgbClr val="37474F">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 name="Google Shape;26;p1"/>
          <p:cNvSpPr txBox="1"/>
          <p:nvPr/>
        </p:nvSpPr>
        <p:spPr>
          <a:xfrm>
            <a:off x="4855084" y="3995849"/>
            <a:ext cx="3332400" cy="336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t/>
            </a:r>
            <a:endParaRPr b="0" i="0" sz="1400" u="none" cap="none" strike="noStrike">
              <a:solidFill>
                <a:schemeClr val="accent3"/>
              </a:solidFill>
              <a:latin typeface="Arial"/>
              <a:ea typeface="Arial"/>
              <a:cs typeface="Arial"/>
              <a:sym typeface="Arial"/>
            </a:endParaRPr>
          </a:p>
        </p:txBody>
      </p:sp>
      <p:pic>
        <p:nvPicPr>
          <p:cNvPr descr="A picture containing text&#10;&#10;Description automatically generated" id="27" name="Google Shape;27;p1"/>
          <p:cNvPicPr preferRelativeResize="0"/>
          <p:nvPr/>
        </p:nvPicPr>
        <p:blipFill rotWithShape="1">
          <a:blip r:embed="rId4">
            <a:alphaModFix/>
          </a:blip>
          <a:srcRect b="0" l="0" r="0" t="0"/>
          <a:stretch/>
        </p:blipFill>
        <p:spPr>
          <a:xfrm>
            <a:off x="6811505" y="3862683"/>
            <a:ext cx="2216450" cy="774633"/>
          </a:xfrm>
          <a:prstGeom prst="rect">
            <a:avLst/>
          </a:prstGeom>
          <a:noFill/>
          <a:ln>
            <a:noFill/>
          </a:ln>
        </p:spPr>
      </p:pic>
      <p:sp>
        <p:nvSpPr>
          <p:cNvPr id="28" name="Google Shape;28;p1"/>
          <p:cNvSpPr txBox="1"/>
          <p:nvPr/>
        </p:nvSpPr>
        <p:spPr>
          <a:xfrm>
            <a:off x="5475866" y="4649728"/>
            <a:ext cx="3487993" cy="336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EFEFEF"/>
              </a:buClr>
              <a:buSzPts val="1100"/>
              <a:buFont typeface="Dosis ExtraLight"/>
              <a:buNone/>
            </a:pPr>
            <a:r>
              <a:rPr b="0" i="0" lang="en-US" sz="1600" u="none" cap="none" strike="noStrike">
                <a:solidFill>
                  <a:schemeClr val="accent3"/>
                </a:solidFill>
                <a:latin typeface="Arial"/>
                <a:ea typeface="Arial"/>
                <a:cs typeface="Arial"/>
                <a:sym typeface="Arial"/>
              </a:rPr>
              <a:t>Vellore Institute of Technology | #13</a:t>
            </a:r>
            <a:endParaRPr/>
          </a:p>
        </p:txBody>
      </p:sp>
      <p:sp>
        <p:nvSpPr>
          <p:cNvPr id="29" name="Google Shape;29;p1"/>
          <p:cNvSpPr/>
          <p:nvPr/>
        </p:nvSpPr>
        <p:spPr>
          <a:xfrm rot="-1688304">
            <a:off x="-2995176" y="-3742809"/>
            <a:ext cx="11810355" cy="5123245"/>
          </a:xfrm>
          <a:prstGeom prst="rect">
            <a:avLst/>
          </a:prstGeom>
          <a:solidFill>
            <a:srgbClr val="37474F">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0" name="Google Shape;30;p1"/>
          <p:cNvGrpSpPr/>
          <p:nvPr/>
        </p:nvGrpSpPr>
        <p:grpSpPr>
          <a:xfrm>
            <a:off x="1352110" y="0"/>
            <a:ext cx="3848655" cy="1775311"/>
            <a:chOff x="162466" y="860201"/>
            <a:chExt cx="3848655" cy="1775311"/>
          </a:xfrm>
        </p:grpSpPr>
        <p:sp>
          <p:nvSpPr>
            <p:cNvPr id="31" name="Google Shape;31;p1"/>
            <p:cNvSpPr txBox="1"/>
            <p:nvPr/>
          </p:nvSpPr>
          <p:spPr>
            <a:xfrm>
              <a:off x="162466" y="860201"/>
              <a:ext cx="3848655" cy="1084009"/>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0" i="0" lang="en-US" sz="5400" u="none" cap="none" strike="noStrike">
                  <a:solidFill>
                    <a:srgbClr val="EFEFEF"/>
                  </a:solidFill>
                  <a:latin typeface="Staatliches"/>
                  <a:ea typeface="Staatliches"/>
                  <a:cs typeface="Staatliches"/>
                  <a:sym typeface="Staatliches"/>
                </a:rPr>
                <a:t>Trading </a:t>
              </a:r>
              <a:endParaRPr/>
            </a:p>
          </p:txBody>
        </p:sp>
        <p:sp>
          <p:nvSpPr>
            <p:cNvPr id="32" name="Google Shape;32;p1"/>
            <p:cNvSpPr txBox="1"/>
            <p:nvPr/>
          </p:nvSpPr>
          <p:spPr>
            <a:xfrm>
              <a:off x="170138" y="1712182"/>
              <a:ext cx="268105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400" u="none" cap="none" strike="noStrike">
                  <a:solidFill>
                    <a:schemeClr val="accent5"/>
                  </a:solidFill>
                  <a:latin typeface="Staatliches"/>
                  <a:ea typeface="Staatliches"/>
                  <a:cs typeface="Staatliches"/>
                  <a:sym typeface="Staatliches"/>
                </a:rPr>
                <a:t>PAINT</a:t>
              </a:r>
              <a:endParaRPr b="0" i="0" sz="5400" u="none" cap="none" strike="noStrike">
                <a:solidFill>
                  <a:schemeClr val="accent5"/>
                </a:solidFill>
                <a:latin typeface="Staatliches"/>
                <a:ea typeface="Staatliches"/>
                <a:cs typeface="Staatliches"/>
                <a:sym typeface="Staatliches"/>
              </a:endParaRPr>
            </a:p>
          </p:txBody>
        </p:sp>
      </p:grpSp>
      <p:pic>
        <p:nvPicPr>
          <p:cNvPr id="33" name="Google Shape;33;p1"/>
          <p:cNvPicPr preferRelativeResize="0"/>
          <p:nvPr/>
        </p:nvPicPr>
        <p:blipFill rotWithShape="1">
          <a:blip r:embed="rId5">
            <a:alphaModFix/>
          </a:blip>
          <a:srcRect b="0" l="0" r="0" t="0"/>
          <a:stretch/>
        </p:blipFill>
        <p:spPr>
          <a:xfrm>
            <a:off x="163831" y="348590"/>
            <a:ext cx="1016356" cy="11462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0"/>
          <p:cNvSpPr/>
          <p:nvPr/>
        </p:nvSpPr>
        <p:spPr>
          <a:xfrm>
            <a:off x="3207895" y="1188558"/>
            <a:ext cx="689400" cy="682200"/>
          </a:xfrm>
          <a:prstGeom prst="ellipse">
            <a:avLst/>
          </a:prstGeom>
          <a:solidFill>
            <a:schemeClr val="accent1"/>
          </a:solidFill>
          <a:ln cap="flat" cmpd="sng" w="254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10"/>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Competitor Analysis</a:t>
            </a:r>
            <a:endParaRPr/>
          </a:p>
        </p:txBody>
      </p:sp>
      <p:graphicFrame>
        <p:nvGraphicFramePr>
          <p:cNvPr id="288" name="Google Shape;288;p10"/>
          <p:cNvGraphicFramePr/>
          <p:nvPr/>
        </p:nvGraphicFramePr>
        <p:xfrm>
          <a:off x="490826" y="1022523"/>
          <a:ext cx="4572600" cy="2703300"/>
        </p:xfrm>
        <a:graphic>
          <a:graphicData uri="http://schemas.openxmlformats.org/drawingml/2006/chart">
            <c:chart r:id="rId3"/>
          </a:graphicData>
        </a:graphic>
      </p:graphicFrame>
      <p:graphicFrame>
        <p:nvGraphicFramePr>
          <p:cNvPr id="289" name="Google Shape;289;p10"/>
          <p:cNvGraphicFramePr/>
          <p:nvPr/>
        </p:nvGraphicFramePr>
        <p:xfrm>
          <a:off x="220317" y="3715559"/>
          <a:ext cx="3000000" cy="3000000"/>
        </p:xfrm>
        <a:graphic>
          <a:graphicData uri="http://schemas.openxmlformats.org/drawingml/2006/table">
            <a:tbl>
              <a:tblPr bandRow="1">
                <a:noFill/>
                <a:tableStyleId>{5A5D9AF8-1E75-453A-9E86-E0162139366F}</a:tableStyleId>
              </a:tblPr>
              <a:tblGrid>
                <a:gridCol w="1704550"/>
                <a:gridCol w="1704550"/>
                <a:gridCol w="1704550"/>
              </a:tblGrid>
              <a:tr h="3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Arial"/>
                          <a:ea typeface="Arial"/>
                          <a:cs typeface="Arial"/>
                          <a:sym typeface="Arial"/>
                        </a:rPr>
                        <a:t>F1</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A1EEE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accent3"/>
                          </a:solidFill>
                          <a:latin typeface="Arial"/>
                          <a:ea typeface="Arial"/>
                          <a:cs typeface="Arial"/>
                          <a:sym typeface="Arial"/>
                        </a:rPr>
                        <a:t>Grand Tour</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189C86"/>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Arial"/>
                          <a:ea typeface="Arial"/>
                          <a:cs typeface="Arial"/>
                          <a:sym typeface="Arial"/>
                        </a:rPr>
                        <a:t>X Factor</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34E0C3"/>
                    </a:solidFill>
                  </a:tcPr>
                </a:tc>
              </a:tr>
              <a:tr h="3708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3"/>
                          </a:solidFill>
                          <a:latin typeface="Arial"/>
                          <a:ea typeface="Arial"/>
                          <a:cs typeface="Arial"/>
                          <a:sym typeface="Arial"/>
                        </a:rPr>
                        <a:t>Britain's Got Talent </a:t>
                      </a:r>
                      <a:endParaRPr b="0" i="0" sz="1400" u="none" cap="none" strike="noStrike">
                        <a:solidFill>
                          <a:schemeClr val="accent3"/>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A8A8A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3"/>
                          </a:solidFill>
                          <a:latin typeface="Arial"/>
                          <a:ea typeface="Arial"/>
                          <a:cs typeface="Arial"/>
                          <a:sym typeface="Arial"/>
                        </a:rPr>
                        <a:t>The Voice</a:t>
                      </a:r>
                      <a:endParaRPr b="0" i="0" sz="1400" u="none" cap="none" strike="noStrike">
                        <a:solidFill>
                          <a:schemeClr val="dk1"/>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75757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chemeClr val="accent3"/>
                          </a:solidFill>
                          <a:latin typeface="Arial"/>
                          <a:ea typeface="Arial"/>
                          <a:cs typeface="Arial"/>
                          <a:sym typeface="Arial"/>
                        </a:rPr>
                        <a:t>Drive to Survive</a:t>
                      </a:r>
                      <a:endParaRPr b="0" i="0" sz="1400" u="none" cap="none" strike="noStrike">
                        <a:solidFill>
                          <a:schemeClr val="accent3"/>
                        </a:solidFill>
                        <a:latin typeface="Arial"/>
                        <a:ea typeface="Arial"/>
                        <a:cs typeface="Arial"/>
                        <a:sym typeface="Arial"/>
                      </a:endParaRPr>
                    </a:p>
                  </a:txBody>
                  <a:tcPr marT="45725" marB="45725"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869FAB"/>
                    </a:solidFill>
                  </a:tcPr>
                </a:tc>
              </a:tr>
            </a:tbl>
          </a:graphicData>
        </a:graphic>
      </p:graphicFrame>
      <p:sp>
        <p:nvSpPr>
          <p:cNvPr id="290" name="Google Shape;290;p10"/>
          <p:cNvSpPr/>
          <p:nvPr/>
        </p:nvSpPr>
        <p:spPr>
          <a:xfrm>
            <a:off x="5483059" y="1327212"/>
            <a:ext cx="3440700" cy="1170000"/>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7F7F7"/>
                </a:solidFill>
                <a:latin typeface="Arial"/>
                <a:ea typeface="Arial"/>
                <a:cs typeface="Arial"/>
                <a:sym typeface="Arial"/>
              </a:rPr>
              <a:t>Entertainment: Depicted on the y axis is based on the versatile depiction with a series of exciting features across the episodes.</a:t>
            </a:r>
            <a:endParaRPr/>
          </a:p>
        </p:txBody>
      </p:sp>
      <p:sp>
        <p:nvSpPr>
          <p:cNvPr id="291" name="Google Shape;291;p10"/>
          <p:cNvSpPr/>
          <p:nvPr/>
        </p:nvSpPr>
        <p:spPr>
          <a:xfrm>
            <a:off x="5483059" y="3765578"/>
            <a:ext cx="3440700" cy="883500"/>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7F7F7"/>
                </a:solidFill>
                <a:latin typeface="Arial"/>
                <a:ea typeface="Arial"/>
                <a:cs typeface="Arial"/>
                <a:sym typeface="Arial"/>
              </a:rPr>
              <a:t>Audience Engagement: Depicted by the bubble size is measured in viewership per dollar spent.</a:t>
            </a:r>
            <a:endParaRPr/>
          </a:p>
        </p:txBody>
      </p:sp>
      <p:sp>
        <p:nvSpPr>
          <p:cNvPr id="292" name="Google Shape;292;p10"/>
          <p:cNvSpPr/>
          <p:nvPr/>
        </p:nvSpPr>
        <p:spPr>
          <a:xfrm>
            <a:off x="5483059" y="2689764"/>
            <a:ext cx="3440700" cy="883500"/>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F7F7F7"/>
                </a:solidFill>
                <a:latin typeface="Arial"/>
                <a:ea typeface="Arial"/>
                <a:cs typeface="Arial"/>
                <a:sym typeface="Arial"/>
              </a:rPr>
              <a:t>Novelty: Depicted on the x axis is based  ability to innovating with new ideas and themes.</a:t>
            </a:r>
            <a:endParaRPr/>
          </a:p>
        </p:txBody>
      </p:sp>
      <p:pic>
        <p:nvPicPr>
          <p:cNvPr id="293" name="Google Shape;293;p10"/>
          <p:cNvPicPr preferRelativeResize="0"/>
          <p:nvPr/>
        </p:nvPicPr>
        <p:blipFill rotWithShape="1">
          <a:blip r:embed="rId4">
            <a:alphaModFix/>
          </a:blip>
          <a:srcRect b="20127" l="0" r="0" t="0"/>
          <a:stretch/>
        </p:blipFill>
        <p:spPr>
          <a:xfrm>
            <a:off x="8326509" y="424203"/>
            <a:ext cx="561052" cy="448114"/>
          </a:xfrm>
          <a:prstGeom prst="rect">
            <a:avLst/>
          </a:prstGeom>
          <a:noFill/>
          <a:ln>
            <a:noFill/>
          </a:ln>
        </p:spPr>
      </p:pic>
      <p:sp>
        <p:nvSpPr>
          <p:cNvPr id="294" name="Google Shape;294;p10"/>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MARKETING STRATEGIES – </a:t>
            </a:r>
            <a:r>
              <a:rPr b="0" i="0" lang="en-US" sz="800" u="none" cap="none" strike="noStrike">
                <a:solidFill>
                  <a:schemeClr val="dk1"/>
                </a:solidFill>
                <a:latin typeface="Aharoni"/>
                <a:ea typeface="Aharoni"/>
                <a:cs typeface="Aharoni"/>
                <a:sym typeface="Aharoni"/>
              </a:rPr>
              <a:t>COMPETITOR ANALYSIS </a:t>
            </a:r>
            <a:r>
              <a:rPr b="0" i="0" lang="en-US" sz="800" u="none" cap="none" strike="noStrike">
                <a:solidFill>
                  <a:schemeClr val="accent5"/>
                </a:solidFill>
                <a:latin typeface="Aharoni"/>
                <a:ea typeface="Aharoni"/>
                <a:cs typeface="Aharoni"/>
                <a:sym typeface="Aharoni"/>
              </a:rPr>
              <a:t>– FINANCE </a:t>
            </a:r>
            <a:endParaRPr/>
          </a:p>
        </p:txBody>
      </p:sp>
      <p:pic>
        <p:nvPicPr>
          <p:cNvPr id="295" name="Google Shape;295;p10"/>
          <p:cNvPicPr preferRelativeResize="0"/>
          <p:nvPr/>
        </p:nvPicPr>
        <p:blipFill rotWithShape="1">
          <a:blip r:embed="rId5">
            <a:alphaModFix/>
          </a:blip>
          <a:srcRect b="0" l="0" r="0" t="0"/>
          <a:stretch/>
        </p:blipFill>
        <p:spPr>
          <a:xfrm>
            <a:off x="3410719" y="1360896"/>
            <a:ext cx="299139" cy="337375"/>
          </a:xfrm>
          <a:prstGeom prst="rect">
            <a:avLst/>
          </a:prstGeom>
          <a:noFill/>
          <a:ln>
            <a:noFill/>
          </a:ln>
        </p:spPr>
      </p:pic>
      <p:pic>
        <p:nvPicPr>
          <p:cNvPr descr="A person that is standing in the dark&#10;&#10;Description automatically generated" id="296" name="Google Shape;296;p10"/>
          <p:cNvPicPr preferRelativeResize="0"/>
          <p:nvPr/>
        </p:nvPicPr>
        <p:blipFill rotWithShape="1">
          <a:blip r:embed="rId6">
            <a:alphaModFix/>
          </a:blip>
          <a:srcRect b="0" l="0" r="0" t="0"/>
          <a:stretch/>
        </p:blipFill>
        <p:spPr>
          <a:xfrm>
            <a:off x="3379115" y="1955142"/>
            <a:ext cx="353228" cy="285372"/>
          </a:xfrm>
          <a:prstGeom prst="rect">
            <a:avLst/>
          </a:prstGeom>
          <a:noFill/>
          <a:ln>
            <a:noFill/>
          </a:ln>
        </p:spPr>
      </p:pic>
      <p:pic>
        <p:nvPicPr>
          <p:cNvPr descr="The X Factor (UK), PNG, 1069x600px, Logo, Brand, Louis Tomlinson, Musician,  Niall Horan Download Free" id="297" name="Google Shape;297;p10"/>
          <p:cNvPicPr preferRelativeResize="0"/>
          <p:nvPr/>
        </p:nvPicPr>
        <p:blipFill rotWithShape="1">
          <a:blip r:embed="rId7">
            <a:alphaModFix/>
          </a:blip>
          <a:srcRect b="0" l="0" r="0" t="0"/>
          <a:stretch/>
        </p:blipFill>
        <p:spPr>
          <a:xfrm>
            <a:off x="1735240" y="2611882"/>
            <a:ext cx="211857" cy="93298"/>
          </a:xfrm>
          <a:prstGeom prst="rect">
            <a:avLst/>
          </a:prstGeom>
          <a:noFill/>
          <a:ln>
            <a:noFill/>
          </a:ln>
        </p:spPr>
      </p:pic>
      <p:pic>
        <p:nvPicPr>
          <p:cNvPr descr="Text&#10;&#10;Description automatically generated" id="298" name="Google Shape;298;p10"/>
          <p:cNvPicPr preferRelativeResize="0"/>
          <p:nvPr/>
        </p:nvPicPr>
        <p:blipFill rotWithShape="1">
          <a:blip r:embed="rId8">
            <a:alphaModFix/>
          </a:blip>
          <a:srcRect b="0" l="0" r="0" t="0"/>
          <a:stretch/>
        </p:blipFill>
        <p:spPr>
          <a:xfrm>
            <a:off x="1536063" y="2171087"/>
            <a:ext cx="615087" cy="198814"/>
          </a:xfrm>
          <a:prstGeom prst="rect">
            <a:avLst/>
          </a:prstGeom>
          <a:noFill/>
          <a:ln>
            <a:noFill/>
          </a:ln>
        </p:spPr>
      </p:pic>
      <p:pic>
        <p:nvPicPr>
          <p:cNvPr descr="Icon&#10;&#10;Description automatically generated" id="299" name="Google Shape;299;p10"/>
          <p:cNvPicPr preferRelativeResize="0"/>
          <p:nvPr/>
        </p:nvPicPr>
        <p:blipFill rotWithShape="1">
          <a:blip r:embed="rId9">
            <a:alphaModFix/>
          </a:blip>
          <a:srcRect b="0" l="0" r="0" t="0"/>
          <a:stretch/>
        </p:blipFill>
        <p:spPr>
          <a:xfrm>
            <a:off x="1947097" y="1800315"/>
            <a:ext cx="444054" cy="249782"/>
          </a:xfrm>
          <a:prstGeom prst="rect">
            <a:avLst/>
          </a:prstGeom>
          <a:noFill/>
          <a:ln>
            <a:noFill/>
          </a:ln>
        </p:spPr>
      </p:pic>
      <p:pic>
        <p:nvPicPr>
          <p:cNvPr descr="Logo&#10;&#10;Description automatically generated" id="300" name="Google Shape;300;p10"/>
          <p:cNvPicPr preferRelativeResize="0"/>
          <p:nvPr/>
        </p:nvPicPr>
        <p:blipFill rotWithShape="1">
          <a:blip r:embed="rId10">
            <a:alphaModFix/>
          </a:blip>
          <a:srcRect b="0" l="0" r="0" t="0"/>
          <a:stretch/>
        </p:blipFill>
        <p:spPr>
          <a:xfrm>
            <a:off x="3950232" y="1540316"/>
            <a:ext cx="577335" cy="384890"/>
          </a:xfrm>
          <a:prstGeom prst="rect">
            <a:avLst/>
          </a:prstGeom>
          <a:noFill/>
          <a:ln>
            <a:noFill/>
          </a:ln>
        </p:spPr>
      </p:pic>
      <p:pic>
        <p:nvPicPr>
          <p:cNvPr descr="Formula 1 Drive to Survive 2020: Will Netflix air Season 3 of DTS? | The  SportsRush" id="301" name="Google Shape;301;p10"/>
          <p:cNvPicPr preferRelativeResize="0"/>
          <p:nvPr/>
        </p:nvPicPr>
        <p:blipFill rotWithShape="1">
          <a:blip r:embed="rId11">
            <a:alphaModFix/>
          </a:blip>
          <a:srcRect b="0" l="0" r="0" t="0"/>
          <a:stretch/>
        </p:blipFill>
        <p:spPr>
          <a:xfrm>
            <a:off x="1409450" y="2605718"/>
            <a:ext cx="184109" cy="99463"/>
          </a:xfrm>
          <a:prstGeom prst="rect">
            <a:avLst/>
          </a:prstGeom>
          <a:noFill/>
          <a:ln>
            <a:noFill/>
          </a:ln>
        </p:spPr>
      </p:pic>
      <p:sp>
        <p:nvSpPr>
          <p:cNvPr id="302" name="Google Shape;302;p10"/>
          <p:cNvSpPr txBox="1"/>
          <p:nvPr/>
        </p:nvSpPr>
        <p:spPr>
          <a:xfrm>
            <a:off x="1936063" y="4475700"/>
            <a:ext cx="1682100" cy="323100"/>
          </a:xfrm>
          <a:prstGeom prst="rect">
            <a:avLst/>
          </a:prstGeom>
          <a:solidFill>
            <a:srgbClr val="37474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accent3"/>
                </a:solidFill>
                <a:latin typeface="Arial"/>
                <a:ea typeface="Arial"/>
                <a:cs typeface="Arial"/>
                <a:sym typeface="Arial"/>
              </a:rPr>
              <a:t>Trading Paint</a:t>
            </a:r>
            <a:endParaRPr b="0" i="0" sz="1500" u="none" cap="none" strike="noStrike">
              <a:solidFill>
                <a:schemeClr val="accent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1"/>
          <p:cNvPicPr preferRelativeResize="0"/>
          <p:nvPr/>
        </p:nvPicPr>
        <p:blipFill rotWithShape="1">
          <a:blip r:embed="rId3">
            <a:alphaModFix/>
          </a:blip>
          <a:srcRect b="13541" l="0" r="0" t="0"/>
          <a:stretch/>
        </p:blipFill>
        <p:spPr>
          <a:xfrm>
            <a:off x="780446" y="653054"/>
            <a:ext cx="3308405" cy="2860410"/>
          </a:xfrm>
          <a:prstGeom prst="rect">
            <a:avLst/>
          </a:prstGeom>
          <a:solidFill>
            <a:srgbClr val="EFEFEF"/>
          </a:solidFill>
          <a:ln>
            <a:noFill/>
          </a:ln>
        </p:spPr>
      </p:pic>
      <p:sp>
        <p:nvSpPr>
          <p:cNvPr id="308" name="Google Shape;308;p11"/>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Production</a:t>
            </a:r>
            <a:endParaRPr/>
          </a:p>
        </p:txBody>
      </p:sp>
      <p:sp>
        <p:nvSpPr>
          <p:cNvPr id="309" name="Google Shape;309;p11"/>
          <p:cNvSpPr/>
          <p:nvPr/>
        </p:nvSpPr>
        <p:spPr>
          <a:xfrm>
            <a:off x="7531791" y="1101590"/>
            <a:ext cx="1085721" cy="108571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7901746" y="2422925"/>
            <a:ext cx="1151025" cy="115102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11"/>
          <p:cNvSpPr/>
          <p:nvPr/>
        </p:nvSpPr>
        <p:spPr>
          <a:xfrm>
            <a:off x="7531791" y="3736769"/>
            <a:ext cx="1060285" cy="106028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51184" l="-87457" r="-88252" t="-390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212170" y="2199546"/>
            <a:ext cx="987583" cy="362559"/>
          </a:xfrm>
          <a:custGeom>
            <a:rect b="b" l="l" r="r" t="t"/>
            <a:pathLst>
              <a:path extrusionOk="0" h="698068" w="2060902">
                <a:moveTo>
                  <a:pt x="1936442" y="698067"/>
                </a:moveTo>
                <a:lnTo>
                  <a:pt x="124460" y="698067"/>
                </a:lnTo>
                <a:cubicBezTo>
                  <a:pt x="55880" y="698067"/>
                  <a:pt x="0" y="642187"/>
                  <a:pt x="0" y="573607"/>
                </a:cubicBezTo>
                <a:lnTo>
                  <a:pt x="0" y="124460"/>
                </a:lnTo>
                <a:cubicBezTo>
                  <a:pt x="0" y="55880"/>
                  <a:pt x="55880" y="0"/>
                  <a:pt x="124460" y="0"/>
                </a:cubicBezTo>
                <a:lnTo>
                  <a:pt x="1936442" y="0"/>
                </a:lnTo>
                <a:cubicBezTo>
                  <a:pt x="2005022" y="0"/>
                  <a:pt x="2060902" y="55880"/>
                  <a:pt x="2060902" y="124460"/>
                </a:cubicBezTo>
                <a:lnTo>
                  <a:pt x="2060902" y="573608"/>
                </a:lnTo>
                <a:cubicBezTo>
                  <a:pt x="2060902" y="642188"/>
                  <a:pt x="2005022" y="698068"/>
                  <a:pt x="1936442" y="698068"/>
                </a:cubicBezTo>
                <a:close/>
              </a:path>
            </a:pathLst>
          </a:cu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txBox="1"/>
          <p:nvPr/>
        </p:nvSpPr>
        <p:spPr>
          <a:xfrm>
            <a:off x="3220994" y="2252585"/>
            <a:ext cx="969935" cy="256480"/>
          </a:xfrm>
          <a:prstGeom prst="rect">
            <a:avLst/>
          </a:prstGeom>
          <a:noFill/>
          <a:ln>
            <a:noFill/>
          </a:ln>
        </p:spPr>
        <p:txBody>
          <a:bodyPr anchorCtr="0" anchor="t" bIns="0" lIns="0" spcFirstLastPara="1" rIns="0" wrap="square" tIns="0">
            <a:spAutoFit/>
          </a:bodyPr>
          <a:lstStyle/>
          <a:p>
            <a:pPr indent="0" lvl="0" marL="0" marR="0" rtl="0" algn="ctr">
              <a:lnSpc>
                <a:spcPct val="109666"/>
              </a:lnSpc>
              <a:spcBef>
                <a:spcPts val="0"/>
              </a:spcBef>
              <a:spcAft>
                <a:spcPts val="0"/>
              </a:spcAft>
              <a:buNone/>
            </a:pPr>
            <a:r>
              <a:rPr b="0" i="0" lang="en-US" sz="900" u="none" cap="none" strike="noStrike">
                <a:solidFill>
                  <a:srgbClr val="47C7AB"/>
                </a:solidFill>
                <a:latin typeface="Arial"/>
                <a:ea typeface="Arial"/>
                <a:cs typeface="Arial"/>
                <a:sym typeface="Arial"/>
              </a:rPr>
              <a:t>PRODUCTION HOUSE</a:t>
            </a:r>
            <a:endParaRPr/>
          </a:p>
        </p:txBody>
      </p:sp>
      <p:sp>
        <p:nvSpPr>
          <p:cNvPr id="314" name="Google Shape;314;p11"/>
          <p:cNvSpPr/>
          <p:nvPr/>
        </p:nvSpPr>
        <p:spPr>
          <a:xfrm>
            <a:off x="3429461" y="2938943"/>
            <a:ext cx="1005840" cy="365760"/>
          </a:xfrm>
          <a:custGeom>
            <a:rect b="b" l="l" r="r" t="t"/>
            <a:pathLst>
              <a:path extrusionOk="0" h="660400" w="1563764">
                <a:moveTo>
                  <a:pt x="1439304" y="660400"/>
                </a:moveTo>
                <a:lnTo>
                  <a:pt x="124460" y="660400"/>
                </a:lnTo>
                <a:cubicBezTo>
                  <a:pt x="55880" y="660400"/>
                  <a:pt x="0" y="604520"/>
                  <a:pt x="0" y="535940"/>
                </a:cubicBezTo>
                <a:lnTo>
                  <a:pt x="0" y="124460"/>
                </a:lnTo>
                <a:cubicBezTo>
                  <a:pt x="0" y="55880"/>
                  <a:pt x="55880" y="0"/>
                  <a:pt x="124460" y="0"/>
                </a:cubicBezTo>
                <a:lnTo>
                  <a:pt x="1439304" y="0"/>
                </a:lnTo>
                <a:cubicBezTo>
                  <a:pt x="1507884" y="0"/>
                  <a:pt x="1563764" y="55880"/>
                  <a:pt x="1563764" y="124460"/>
                </a:cubicBezTo>
                <a:lnTo>
                  <a:pt x="1563764" y="535940"/>
                </a:lnTo>
                <a:cubicBezTo>
                  <a:pt x="1563764" y="604520"/>
                  <a:pt x="1507884" y="660400"/>
                  <a:pt x="1439304" y="660400"/>
                </a:cubicBezTo>
                <a:close/>
              </a:path>
            </a:pathLst>
          </a:cu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txBox="1"/>
          <p:nvPr/>
        </p:nvSpPr>
        <p:spPr>
          <a:xfrm>
            <a:off x="3628418" y="2993583"/>
            <a:ext cx="607926" cy="256480"/>
          </a:xfrm>
          <a:prstGeom prst="rect">
            <a:avLst/>
          </a:prstGeom>
          <a:noFill/>
          <a:ln>
            <a:noFill/>
          </a:ln>
        </p:spPr>
        <p:txBody>
          <a:bodyPr anchorCtr="0" anchor="t" bIns="0" lIns="0" spcFirstLastPara="1" rIns="0" wrap="square" tIns="0">
            <a:spAutoFit/>
          </a:bodyPr>
          <a:lstStyle/>
          <a:p>
            <a:pPr indent="0" lvl="0" marL="0" marR="0" rtl="0" algn="ctr">
              <a:lnSpc>
                <a:spcPct val="107111"/>
              </a:lnSpc>
              <a:spcBef>
                <a:spcPts val="0"/>
              </a:spcBef>
              <a:spcAft>
                <a:spcPts val="0"/>
              </a:spcAft>
              <a:buNone/>
            </a:pPr>
            <a:r>
              <a:rPr b="0" i="0" lang="en-US" sz="900" u="none" cap="none" strike="noStrike">
                <a:solidFill>
                  <a:srgbClr val="47C7AB"/>
                </a:solidFill>
                <a:latin typeface="Arial"/>
                <a:ea typeface="Arial"/>
                <a:cs typeface="Arial"/>
                <a:sym typeface="Arial"/>
              </a:rPr>
              <a:t>BRANDS </a:t>
            </a:r>
            <a:endParaRPr/>
          </a:p>
          <a:p>
            <a:pPr indent="0" lvl="0" marL="0" marR="0" rtl="0" algn="ctr">
              <a:lnSpc>
                <a:spcPct val="107111"/>
              </a:lnSpc>
              <a:spcBef>
                <a:spcPts val="0"/>
              </a:spcBef>
              <a:spcAft>
                <a:spcPts val="0"/>
              </a:spcAft>
              <a:buNone/>
            </a:pPr>
            <a:r>
              <a:rPr b="0" i="0" lang="en-US" sz="900" u="none" cap="none" strike="noStrike">
                <a:solidFill>
                  <a:srgbClr val="47C7AB"/>
                </a:solidFill>
                <a:latin typeface="Arial"/>
                <a:ea typeface="Arial"/>
                <a:cs typeface="Arial"/>
                <a:sym typeface="Arial"/>
              </a:rPr>
              <a:t>HATCH </a:t>
            </a:r>
            <a:endParaRPr/>
          </a:p>
        </p:txBody>
      </p:sp>
      <p:sp>
        <p:nvSpPr>
          <p:cNvPr id="316" name="Google Shape;316;p11"/>
          <p:cNvSpPr/>
          <p:nvPr/>
        </p:nvSpPr>
        <p:spPr>
          <a:xfrm>
            <a:off x="788630" y="2451545"/>
            <a:ext cx="1005840" cy="365761"/>
          </a:xfrm>
          <a:custGeom>
            <a:rect b="b" l="l" r="r" t="t"/>
            <a:pathLst>
              <a:path extrusionOk="0" h="690611" w="2445560">
                <a:moveTo>
                  <a:pt x="2321100" y="690610"/>
                </a:moveTo>
                <a:lnTo>
                  <a:pt x="124460" y="690610"/>
                </a:lnTo>
                <a:cubicBezTo>
                  <a:pt x="55880" y="690610"/>
                  <a:pt x="0" y="634730"/>
                  <a:pt x="0" y="566150"/>
                </a:cubicBezTo>
                <a:lnTo>
                  <a:pt x="0" y="124460"/>
                </a:lnTo>
                <a:cubicBezTo>
                  <a:pt x="0" y="55880"/>
                  <a:pt x="55880" y="0"/>
                  <a:pt x="124460" y="0"/>
                </a:cubicBezTo>
                <a:lnTo>
                  <a:pt x="2321100" y="0"/>
                </a:lnTo>
                <a:cubicBezTo>
                  <a:pt x="2389680" y="0"/>
                  <a:pt x="2445560" y="55880"/>
                  <a:pt x="2445560" y="124460"/>
                </a:cubicBezTo>
                <a:lnTo>
                  <a:pt x="2445560" y="566151"/>
                </a:lnTo>
                <a:cubicBezTo>
                  <a:pt x="2445560" y="634731"/>
                  <a:pt x="2389680" y="690611"/>
                  <a:pt x="2321100" y="690611"/>
                </a:cubicBezTo>
                <a:close/>
              </a:path>
            </a:pathLst>
          </a:cu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txBox="1"/>
          <p:nvPr/>
        </p:nvSpPr>
        <p:spPr>
          <a:xfrm>
            <a:off x="866167" y="2568413"/>
            <a:ext cx="850766" cy="132025"/>
          </a:xfrm>
          <a:prstGeom prst="rect">
            <a:avLst/>
          </a:prstGeom>
          <a:noFill/>
          <a:ln>
            <a:noFill/>
          </a:ln>
        </p:spPr>
        <p:txBody>
          <a:bodyPr anchorCtr="0" anchor="t" bIns="0" lIns="0" spcFirstLastPara="1" rIns="0" wrap="square" tIns="0">
            <a:spAutoFit/>
          </a:bodyPr>
          <a:lstStyle/>
          <a:p>
            <a:pPr indent="0" lvl="0" marL="0" marR="0" rtl="0" algn="ctr">
              <a:lnSpc>
                <a:spcPct val="121111"/>
              </a:lnSpc>
              <a:spcBef>
                <a:spcPts val="0"/>
              </a:spcBef>
              <a:spcAft>
                <a:spcPts val="0"/>
              </a:spcAft>
              <a:buNone/>
            </a:pPr>
            <a:r>
              <a:rPr b="0" i="0" lang="en-US" sz="900" u="none" cap="none" strike="noStrike">
                <a:solidFill>
                  <a:srgbClr val="47C7AB"/>
                </a:solidFill>
                <a:latin typeface="Arial"/>
                <a:ea typeface="Arial"/>
                <a:cs typeface="Arial"/>
                <a:sym typeface="Arial"/>
              </a:rPr>
              <a:t>SILVERSTONE</a:t>
            </a:r>
            <a:endParaRPr/>
          </a:p>
        </p:txBody>
      </p:sp>
      <p:sp>
        <p:nvSpPr>
          <p:cNvPr id="318" name="Google Shape;318;p11"/>
          <p:cNvSpPr/>
          <p:nvPr/>
        </p:nvSpPr>
        <p:spPr>
          <a:xfrm>
            <a:off x="723835" y="3001281"/>
            <a:ext cx="1005840" cy="365760"/>
          </a:xfrm>
          <a:custGeom>
            <a:rect b="b" l="l" r="r" t="t"/>
            <a:pathLst>
              <a:path extrusionOk="0" h="660400" w="2445560">
                <a:moveTo>
                  <a:pt x="2321100" y="660400"/>
                </a:moveTo>
                <a:lnTo>
                  <a:pt x="124460" y="660400"/>
                </a:lnTo>
                <a:cubicBezTo>
                  <a:pt x="55880" y="660400"/>
                  <a:pt x="0" y="604520"/>
                  <a:pt x="0" y="535940"/>
                </a:cubicBezTo>
                <a:lnTo>
                  <a:pt x="0" y="124460"/>
                </a:lnTo>
                <a:cubicBezTo>
                  <a:pt x="0" y="55880"/>
                  <a:pt x="55880" y="0"/>
                  <a:pt x="124460" y="0"/>
                </a:cubicBezTo>
                <a:lnTo>
                  <a:pt x="2321100" y="0"/>
                </a:lnTo>
                <a:cubicBezTo>
                  <a:pt x="2389680" y="0"/>
                  <a:pt x="2445560" y="55880"/>
                  <a:pt x="2445560" y="124460"/>
                </a:cubicBezTo>
                <a:lnTo>
                  <a:pt x="2445560" y="535940"/>
                </a:lnTo>
                <a:cubicBezTo>
                  <a:pt x="2445560" y="604520"/>
                  <a:pt x="2389680" y="660400"/>
                  <a:pt x="2321100" y="660400"/>
                </a:cubicBezTo>
                <a:close/>
              </a:path>
            </a:pathLst>
          </a:cu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txBox="1"/>
          <p:nvPr/>
        </p:nvSpPr>
        <p:spPr>
          <a:xfrm>
            <a:off x="802504" y="3048835"/>
            <a:ext cx="801823" cy="270652"/>
          </a:xfrm>
          <a:prstGeom prst="rect">
            <a:avLst/>
          </a:prstGeom>
          <a:noFill/>
          <a:ln>
            <a:noFill/>
          </a:ln>
        </p:spPr>
        <p:txBody>
          <a:bodyPr anchorCtr="0" anchor="t" bIns="0" lIns="0" spcFirstLastPara="1" rIns="0" wrap="square" tIns="0">
            <a:spAutoFit/>
          </a:bodyPr>
          <a:lstStyle/>
          <a:p>
            <a:pPr indent="0" lvl="0" marL="0" marR="0" rtl="0" algn="ctr">
              <a:lnSpc>
                <a:spcPct val="124444"/>
              </a:lnSpc>
              <a:spcBef>
                <a:spcPts val="0"/>
              </a:spcBef>
              <a:spcAft>
                <a:spcPts val="0"/>
              </a:spcAft>
              <a:buNone/>
            </a:pPr>
            <a:r>
              <a:rPr b="0" i="0" lang="en-US" sz="900" u="none" cap="none" strike="noStrike">
                <a:solidFill>
                  <a:srgbClr val="47C7AB"/>
                </a:solidFill>
                <a:latin typeface="Arial"/>
                <a:ea typeface="Arial"/>
                <a:cs typeface="Arial"/>
                <a:sym typeface="Arial"/>
              </a:rPr>
              <a:t> DONNINGTON PARK </a:t>
            </a:r>
            <a:endParaRPr/>
          </a:p>
        </p:txBody>
      </p:sp>
      <p:grpSp>
        <p:nvGrpSpPr>
          <p:cNvPr id="320" name="Google Shape;320;p11"/>
          <p:cNvGrpSpPr/>
          <p:nvPr/>
        </p:nvGrpSpPr>
        <p:grpSpPr>
          <a:xfrm>
            <a:off x="2464869" y="2494591"/>
            <a:ext cx="866880" cy="663498"/>
            <a:chOff x="2294924" y="3102068"/>
            <a:chExt cx="1515632" cy="1094743"/>
          </a:xfrm>
        </p:grpSpPr>
        <p:pic>
          <p:nvPicPr>
            <p:cNvPr id="321" name="Google Shape;321;p11"/>
            <p:cNvPicPr preferRelativeResize="0"/>
            <p:nvPr/>
          </p:nvPicPr>
          <p:blipFill rotWithShape="1">
            <a:blip r:embed="rId7">
              <a:alphaModFix/>
            </a:blip>
            <a:srcRect b="0" l="0" r="0" t="0"/>
            <a:stretch/>
          </p:blipFill>
          <p:spPr>
            <a:xfrm rot="-3344003">
              <a:off x="2459227" y="3475360"/>
              <a:ext cx="605537" cy="214690"/>
            </a:xfrm>
            <a:prstGeom prst="rect">
              <a:avLst/>
            </a:prstGeom>
            <a:noFill/>
            <a:ln>
              <a:noFill/>
            </a:ln>
          </p:spPr>
        </p:pic>
        <p:grpSp>
          <p:nvGrpSpPr>
            <p:cNvPr id="322" name="Google Shape;322;p11"/>
            <p:cNvGrpSpPr/>
            <p:nvPr/>
          </p:nvGrpSpPr>
          <p:grpSpPr>
            <a:xfrm>
              <a:off x="2294924" y="3102068"/>
              <a:ext cx="1515632" cy="1094743"/>
              <a:chOff x="2294924" y="3102068"/>
              <a:chExt cx="1515632" cy="1094743"/>
            </a:xfrm>
          </p:grpSpPr>
          <p:pic>
            <p:nvPicPr>
              <p:cNvPr id="323" name="Google Shape;323;p11"/>
              <p:cNvPicPr preferRelativeResize="0"/>
              <p:nvPr/>
            </p:nvPicPr>
            <p:blipFill rotWithShape="1">
              <a:blip r:embed="rId7">
                <a:alphaModFix/>
              </a:blip>
              <a:srcRect b="0" l="0" r="0" t="0"/>
              <a:stretch/>
            </p:blipFill>
            <p:spPr>
              <a:xfrm rot="-4531847">
                <a:off x="2360679" y="3592775"/>
                <a:ext cx="855930" cy="303467"/>
              </a:xfrm>
              <a:prstGeom prst="rect">
                <a:avLst/>
              </a:prstGeom>
              <a:noFill/>
              <a:ln>
                <a:noFill/>
              </a:ln>
            </p:spPr>
          </p:pic>
          <p:pic>
            <p:nvPicPr>
              <p:cNvPr id="324" name="Google Shape;324;p11"/>
              <p:cNvPicPr preferRelativeResize="0"/>
              <p:nvPr/>
            </p:nvPicPr>
            <p:blipFill rotWithShape="1">
              <a:blip r:embed="rId8">
                <a:alphaModFix/>
              </a:blip>
              <a:srcRect b="0" l="0" r="0" t="0"/>
              <a:stretch/>
            </p:blipFill>
            <p:spPr>
              <a:xfrm>
                <a:off x="2434142" y="3474957"/>
                <a:ext cx="206009" cy="294298"/>
              </a:xfrm>
              <a:prstGeom prst="rect">
                <a:avLst/>
              </a:prstGeom>
              <a:noFill/>
              <a:ln>
                <a:noFill/>
              </a:ln>
            </p:spPr>
          </p:pic>
          <p:pic>
            <p:nvPicPr>
              <p:cNvPr id="325" name="Google Shape;325;p11"/>
              <p:cNvPicPr preferRelativeResize="0"/>
              <p:nvPr/>
            </p:nvPicPr>
            <p:blipFill rotWithShape="1">
              <a:blip r:embed="rId8">
                <a:alphaModFix/>
              </a:blip>
              <a:srcRect b="0" l="0" r="0" t="0"/>
              <a:stretch/>
            </p:blipFill>
            <p:spPr>
              <a:xfrm>
                <a:off x="2478150" y="3794395"/>
                <a:ext cx="206009" cy="294298"/>
              </a:xfrm>
              <a:prstGeom prst="rect">
                <a:avLst/>
              </a:prstGeom>
              <a:noFill/>
              <a:ln>
                <a:noFill/>
              </a:ln>
            </p:spPr>
          </p:pic>
          <p:pic>
            <p:nvPicPr>
              <p:cNvPr id="326" name="Google Shape;326;p11"/>
              <p:cNvPicPr preferRelativeResize="0"/>
              <p:nvPr/>
            </p:nvPicPr>
            <p:blipFill rotWithShape="1">
              <a:blip r:embed="rId7">
                <a:alphaModFix/>
              </a:blip>
              <a:srcRect b="0" l="0" r="0" t="0"/>
              <a:stretch/>
            </p:blipFill>
            <p:spPr>
              <a:xfrm rot="-6685291">
                <a:off x="2678203" y="3604971"/>
                <a:ext cx="718064" cy="254586"/>
              </a:xfrm>
              <a:prstGeom prst="rect">
                <a:avLst/>
              </a:prstGeom>
              <a:noFill/>
              <a:ln>
                <a:noFill/>
              </a:ln>
            </p:spPr>
          </p:pic>
          <p:pic>
            <p:nvPicPr>
              <p:cNvPr id="327" name="Google Shape;327;p11"/>
              <p:cNvPicPr preferRelativeResize="0"/>
              <p:nvPr/>
            </p:nvPicPr>
            <p:blipFill rotWithShape="1">
              <a:blip r:embed="rId8">
                <a:alphaModFix/>
              </a:blip>
              <a:srcRect b="0" l="0" r="0" t="0"/>
              <a:stretch/>
            </p:blipFill>
            <p:spPr>
              <a:xfrm>
                <a:off x="2890919" y="3102068"/>
                <a:ext cx="206009" cy="294298"/>
              </a:xfrm>
              <a:prstGeom prst="rect">
                <a:avLst/>
              </a:prstGeom>
              <a:noFill/>
              <a:ln>
                <a:noFill/>
              </a:ln>
            </p:spPr>
          </p:pic>
          <p:pic>
            <p:nvPicPr>
              <p:cNvPr id="328" name="Google Shape;328;p11"/>
              <p:cNvPicPr preferRelativeResize="0"/>
              <p:nvPr/>
            </p:nvPicPr>
            <p:blipFill rotWithShape="1">
              <a:blip r:embed="rId8">
                <a:alphaModFix/>
              </a:blip>
              <a:srcRect b="0" l="0" r="0" t="0"/>
              <a:stretch/>
            </p:blipFill>
            <p:spPr>
              <a:xfrm>
                <a:off x="2969753" y="3782551"/>
                <a:ext cx="206009" cy="294298"/>
              </a:xfrm>
              <a:prstGeom prst="rect">
                <a:avLst/>
              </a:prstGeom>
              <a:noFill/>
              <a:ln>
                <a:noFill/>
              </a:ln>
            </p:spPr>
          </p:pic>
          <p:sp>
            <p:nvSpPr>
              <p:cNvPr id="329" name="Google Shape;329;p11"/>
              <p:cNvSpPr txBox="1"/>
              <p:nvPr/>
            </p:nvSpPr>
            <p:spPr>
              <a:xfrm>
                <a:off x="2294924" y="3213462"/>
                <a:ext cx="525468" cy="16671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310" u="none" cap="none" strike="noStrike">
                    <a:solidFill>
                      <a:srgbClr val="37464E"/>
                    </a:solidFill>
                    <a:latin typeface="Arial"/>
                    <a:ea typeface="Arial"/>
                    <a:cs typeface="Arial"/>
                    <a:sym typeface="Arial"/>
                  </a:rPr>
                  <a:t>2h</a:t>
                </a:r>
                <a:endParaRPr/>
              </a:p>
            </p:txBody>
          </p:sp>
          <p:sp>
            <p:nvSpPr>
              <p:cNvPr id="330" name="Google Shape;330;p11"/>
              <p:cNvSpPr txBox="1"/>
              <p:nvPr/>
            </p:nvSpPr>
            <p:spPr>
              <a:xfrm>
                <a:off x="2526205" y="3811252"/>
                <a:ext cx="490073" cy="15388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21" u="none" cap="none" strike="noStrike">
                    <a:solidFill>
                      <a:srgbClr val="37464E"/>
                    </a:solidFill>
                    <a:latin typeface="Arial"/>
                    <a:ea typeface="Arial"/>
                    <a:cs typeface="Arial"/>
                    <a:sym typeface="Arial"/>
                  </a:rPr>
                  <a:t>3h</a:t>
                </a:r>
                <a:endParaRPr/>
              </a:p>
            </p:txBody>
          </p:sp>
          <p:sp>
            <p:nvSpPr>
              <p:cNvPr id="331" name="Google Shape;331;p11"/>
              <p:cNvSpPr txBox="1"/>
              <p:nvPr/>
            </p:nvSpPr>
            <p:spPr>
              <a:xfrm>
                <a:off x="3178875" y="3553676"/>
                <a:ext cx="631681" cy="27506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92" u="none" cap="none" strike="noStrike">
                    <a:solidFill>
                      <a:srgbClr val="37464E"/>
                    </a:solidFill>
                    <a:latin typeface="Arial"/>
                    <a:ea typeface="Arial"/>
                    <a:cs typeface="Arial"/>
                    <a:sym typeface="Arial"/>
                  </a:rPr>
                  <a:t>2.5h</a:t>
                </a:r>
                <a:endParaRPr/>
              </a:p>
            </p:txBody>
          </p:sp>
        </p:grpSp>
      </p:grpSp>
      <p:sp>
        <p:nvSpPr>
          <p:cNvPr id="332" name="Google Shape;332;p11"/>
          <p:cNvSpPr/>
          <p:nvPr/>
        </p:nvSpPr>
        <p:spPr>
          <a:xfrm>
            <a:off x="4654980" y="1264040"/>
            <a:ext cx="2402492" cy="661550"/>
          </a:xfrm>
          <a:prstGeom prst="rect">
            <a:avLst/>
          </a:pr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rot="5400000">
            <a:off x="6723475" y="1322362"/>
            <a:ext cx="667993" cy="551344"/>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a:ln>
            <a:noFill/>
          </a:ln>
        </p:spPr>
      </p:sp>
      <p:sp>
        <p:nvSpPr>
          <p:cNvPr id="334" name="Google Shape;334;p11"/>
          <p:cNvSpPr/>
          <p:nvPr/>
        </p:nvSpPr>
        <p:spPr>
          <a:xfrm rot="5400000">
            <a:off x="6774122" y="1364166"/>
            <a:ext cx="566700" cy="467739"/>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solidFill>
          <a:ln>
            <a:noFill/>
          </a:ln>
        </p:spPr>
      </p:sp>
      <p:sp>
        <p:nvSpPr>
          <p:cNvPr id="335" name="Google Shape;335;p11"/>
          <p:cNvSpPr/>
          <p:nvPr/>
        </p:nvSpPr>
        <p:spPr>
          <a:xfrm>
            <a:off x="4654980" y="3024822"/>
            <a:ext cx="2402492" cy="661550"/>
          </a:xfrm>
          <a:prstGeom prst="rect">
            <a:avLst/>
          </a:pr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rot="5400000">
            <a:off x="6723475" y="3083146"/>
            <a:ext cx="667993" cy="551344"/>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a:ln>
            <a:noFill/>
          </a:ln>
        </p:spPr>
      </p:sp>
      <p:sp>
        <p:nvSpPr>
          <p:cNvPr id="337" name="Google Shape;337;p11"/>
          <p:cNvSpPr/>
          <p:nvPr/>
        </p:nvSpPr>
        <p:spPr>
          <a:xfrm rot="5400000">
            <a:off x="6774122" y="3124948"/>
            <a:ext cx="566700" cy="467739"/>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solidFill>
          <a:ln>
            <a:noFill/>
          </a:ln>
        </p:spPr>
      </p:sp>
      <p:sp>
        <p:nvSpPr>
          <p:cNvPr id="338" name="Google Shape;338;p11"/>
          <p:cNvSpPr/>
          <p:nvPr/>
        </p:nvSpPr>
        <p:spPr>
          <a:xfrm>
            <a:off x="4654980" y="2143117"/>
            <a:ext cx="2402492" cy="661550"/>
          </a:xfrm>
          <a:prstGeom prst="rect">
            <a:avLst/>
          </a:prstGeom>
          <a:solidFill>
            <a:srgbClr val="3647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4616396" y="3912970"/>
            <a:ext cx="2402492" cy="661550"/>
          </a:xfrm>
          <a:prstGeom prst="rect">
            <a:avLst/>
          </a:prstGeom>
          <a:solidFill>
            <a:srgbClr val="37464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11"/>
          <p:cNvSpPr/>
          <p:nvPr/>
        </p:nvSpPr>
        <p:spPr>
          <a:xfrm rot="5400000">
            <a:off x="6684891" y="4012179"/>
            <a:ext cx="667993" cy="551344"/>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a:ln>
            <a:noFill/>
          </a:ln>
        </p:spPr>
      </p:sp>
      <p:sp>
        <p:nvSpPr>
          <p:cNvPr id="341" name="Google Shape;341;p11"/>
          <p:cNvSpPr/>
          <p:nvPr/>
        </p:nvSpPr>
        <p:spPr>
          <a:xfrm rot="5400000">
            <a:off x="6721853" y="4063010"/>
            <a:ext cx="566700" cy="467739"/>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solidFill>
          <a:ln>
            <a:noFill/>
          </a:ln>
        </p:spPr>
      </p:sp>
      <p:sp>
        <p:nvSpPr>
          <p:cNvPr id="342" name="Google Shape;342;p11"/>
          <p:cNvSpPr/>
          <p:nvPr/>
        </p:nvSpPr>
        <p:spPr>
          <a:xfrm rot="5400000">
            <a:off x="2797478" y="2840540"/>
            <a:ext cx="3706592" cy="66090"/>
          </a:xfrm>
          <a:custGeom>
            <a:rect b="b" l="l" r="r" t="t"/>
            <a:pathLst>
              <a:path extrusionOk="0" h="69850" w="3732804">
                <a:moveTo>
                  <a:pt x="3441974" y="0"/>
                </a:moveTo>
                <a:lnTo>
                  <a:pt x="0" y="0"/>
                </a:lnTo>
                <a:lnTo>
                  <a:pt x="0" y="69850"/>
                </a:lnTo>
                <a:lnTo>
                  <a:pt x="3732804" y="69850"/>
                </a:lnTo>
                <a:lnTo>
                  <a:pt x="3732804" y="0"/>
                </a:lnTo>
                <a:close/>
              </a:path>
            </a:pathLst>
          </a:custGeom>
          <a:solidFill>
            <a:srgbClr val="364751"/>
          </a:solidFill>
          <a:ln>
            <a:noFill/>
          </a:ln>
        </p:spPr>
      </p:sp>
      <p:sp>
        <p:nvSpPr>
          <p:cNvPr id="343" name="Google Shape;343;p11"/>
          <p:cNvSpPr/>
          <p:nvPr/>
        </p:nvSpPr>
        <p:spPr>
          <a:xfrm rot="5400000">
            <a:off x="6723475" y="2201441"/>
            <a:ext cx="667993" cy="551344"/>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a:ln>
            <a:noFill/>
          </a:ln>
        </p:spPr>
      </p:sp>
      <p:sp>
        <p:nvSpPr>
          <p:cNvPr id="344" name="Google Shape;344;p11"/>
          <p:cNvSpPr/>
          <p:nvPr/>
        </p:nvSpPr>
        <p:spPr>
          <a:xfrm rot="5400000">
            <a:off x="6774122" y="2243243"/>
            <a:ext cx="566700" cy="467739"/>
          </a:xfrm>
          <a:custGeom>
            <a:rect b="b" l="l" r="r" t="t"/>
            <a:pathLst>
              <a:path extrusionOk="0" h="1595120" w="1841500">
                <a:moveTo>
                  <a:pt x="1380490" y="0"/>
                </a:moveTo>
                <a:lnTo>
                  <a:pt x="459740" y="0"/>
                </a:lnTo>
                <a:lnTo>
                  <a:pt x="0" y="797560"/>
                </a:lnTo>
                <a:lnTo>
                  <a:pt x="459740" y="1595120"/>
                </a:lnTo>
                <a:lnTo>
                  <a:pt x="1380490" y="1595120"/>
                </a:lnTo>
                <a:lnTo>
                  <a:pt x="1841500" y="797560"/>
                </a:lnTo>
                <a:close/>
              </a:path>
            </a:pathLst>
          </a:custGeom>
          <a:solidFill>
            <a:srgbClr val="FFFFFF"/>
          </a:solidFill>
          <a:ln>
            <a:noFill/>
          </a:ln>
        </p:spPr>
      </p:sp>
      <p:sp>
        <p:nvSpPr>
          <p:cNvPr id="345" name="Google Shape;345;p11"/>
          <p:cNvSpPr txBox="1"/>
          <p:nvPr/>
        </p:nvSpPr>
        <p:spPr>
          <a:xfrm>
            <a:off x="4632102" y="1388043"/>
            <a:ext cx="2272155" cy="643001"/>
          </a:xfrm>
          <a:prstGeom prst="rect">
            <a:avLst/>
          </a:prstGeom>
          <a:noFill/>
          <a:ln>
            <a:noFill/>
          </a:ln>
        </p:spPr>
        <p:txBody>
          <a:bodyPr anchorCtr="0" anchor="t" bIns="0" lIns="0" spcFirstLastPara="1" rIns="0" wrap="square" tIns="0">
            <a:spAutoFit/>
          </a:bodyPr>
          <a:lstStyle/>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LIGHT WEIGHT </a:t>
            </a:r>
            <a:endParaRPr/>
          </a:p>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SPACEFRAME CHASSIS</a:t>
            </a:r>
            <a:endParaRPr/>
          </a:p>
          <a:p>
            <a:pPr indent="0" lvl="0" marL="0" marR="0" rtl="0" algn="ctr">
              <a:lnSpc>
                <a:spcPct val="151000"/>
              </a:lnSpc>
              <a:spcBef>
                <a:spcPts val="0"/>
              </a:spcBef>
              <a:spcAft>
                <a:spcPts val="0"/>
              </a:spcAft>
              <a:buNone/>
            </a:pPr>
            <a:r>
              <a:t/>
            </a:r>
            <a:endParaRPr b="0" i="0" sz="1100" u="none" cap="none" strike="noStrike">
              <a:solidFill>
                <a:srgbClr val="FFFFFF"/>
              </a:solidFill>
              <a:latin typeface="Arial"/>
              <a:ea typeface="Arial"/>
              <a:cs typeface="Arial"/>
              <a:sym typeface="Arial"/>
            </a:endParaRPr>
          </a:p>
        </p:txBody>
      </p:sp>
      <p:sp>
        <p:nvSpPr>
          <p:cNvPr id="346" name="Google Shape;346;p11"/>
          <p:cNvSpPr txBox="1"/>
          <p:nvPr/>
        </p:nvSpPr>
        <p:spPr>
          <a:xfrm>
            <a:off x="4755063" y="2286522"/>
            <a:ext cx="2026232" cy="416140"/>
          </a:xfrm>
          <a:prstGeom prst="rect">
            <a:avLst/>
          </a:prstGeom>
          <a:noFill/>
          <a:ln>
            <a:noFill/>
          </a:ln>
        </p:spPr>
        <p:txBody>
          <a:bodyPr anchorCtr="0" anchor="t" bIns="0" lIns="0" spcFirstLastPara="1" rIns="0" wrap="square" tIns="0">
            <a:spAutoFit/>
          </a:bodyPr>
          <a:lstStyle/>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SINGLE CYLINDER KTM390 ENGINE</a:t>
            </a:r>
            <a:endParaRPr/>
          </a:p>
        </p:txBody>
      </p:sp>
      <p:sp>
        <p:nvSpPr>
          <p:cNvPr id="347" name="Google Shape;347;p11"/>
          <p:cNvSpPr txBox="1"/>
          <p:nvPr/>
        </p:nvSpPr>
        <p:spPr>
          <a:xfrm>
            <a:off x="4778100" y="3159725"/>
            <a:ext cx="1945201" cy="198131"/>
          </a:xfrm>
          <a:prstGeom prst="rect">
            <a:avLst/>
          </a:prstGeom>
          <a:noFill/>
          <a:ln>
            <a:noFill/>
          </a:ln>
        </p:spPr>
        <p:txBody>
          <a:bodyPr anchorCtr="0" anchor="t" bIns="0" lIns="0" spcFirstLastPara="1" rIns="0" wrap="square" tIns="0">
            <a:spAutoFit/>
          </a:bodyPr>
          <a:lstStyle/>
          <a:p>
            <a:pPr indent="0" lvl="0" marL="0" marR="0" rtl="0" algn="ctr">
              <a:lnSpc>
                <a:spcPct val="140050"/>
              </a:lnSpc>
              <a:spcBef>
                <a:spcPts val="0"/>
              </a:spcBef>
              <a:spcAft>
                <a:spcPts val="0"/>
              </a:spcAft>
              <a:buNone/>
            </a:pPr>
            <a:r>
              <a:t/>
            </a:r>
            <a:endParaRPr b="1" i="0" sz="1186" u="none" cap="none" strike="noStrike">
              <a:solidFill>
                <a:srgbClr val="FFFFFF"/>
              </a:solidFill>
              <a:latin typeface="Arimo"/>
              <a:ea typeface="Arimo"/>
              <a:cs typeface="Arimo"/>
              <a:sym typeface="Arimo"/>
            </a:endParaRPr>
          </a:p>
        </p:txBody>
      </p:sp>
      <p:sp>
        <p:nvSpPr>
          <p:cNvPr id="348" name="Google Shape;348;p11"/>
          <p:cNvSpPr txBox="1"/>
          <p:nvPr/>
        </p:nvSpPr>
        <p:spPr>
          <a:xfrm>
            <a:off x="4753507" y="3154738"/>
            <a:ext cx="2029344" cy="416140"/>
          </a:xfrm>
          <a:prstGeom prst="rect">
            <a:avLst/>
          </a:prstGeom>
          <a:noFill/>
          <a:ln>
            <a:noFill/>
          </a:ln>
        </p:spPr>
        <p:txBody>
          <a:bodyPr anchorCtr="0" anchor="t" bIns="0" lIns="0" spcFirstLastPara="1" rIns="0" wrap="square" tIns="0">
            <a:spAutoFit/>
          </a:bodyPr>
          <a:lstStyle/>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HIGH PERFORMANCE</a:t>
            </a:r>
            <a:endParaRPr/>
          </a:p>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AERO PACKAGE</a:t>
            </a:r>
            <a:endParaRPr/>
          </a:p>
        </p:txBody>
      </p:sp>
      <p:sp>
        <p:nvSpPr>
          <p:cNvPr id="349" name="Google Shape;349;p11"/>
          <p:cNvSpPr txBox="1"/>
          <p:nvPr/>
        </p:nvSpPr>
        <p:spPr>
          <a:xfrm>
            <a:off x="580249" y="3618091"/>
            <a:ext cx="3491294" cy="10156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The 22587 Sq. ft. production facility is strategically located within 3 hours of all the three tracks chosen to host the 10 rounds. </a:t>
            </a:r>
            <a:endParaRPr/>
          </a:p>
          <a:p>
            <a:pPr indent="0" lvl="0" marL="0" marR="0" rtl="0" algn="just">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40 engineers will work in this production facility to manufacture 20 racecars for each season.</a:t>
            </a:r>
            <a:endParaRPr/>
          </a:p>
        </p:txBody>
      </p:sp>
      <p:sp>
        <p:nvSpPr>
          <p:cNvPr id="350" name="Google Shape;350;p11"/>
          <p:cNvSpPr txBox="1"/>
          <p:nvPr/>
        </p:nvSpPr>
        <p:spPr>
          <a:xfrm>
            <a:off x="4621152" y="4099763"/>
            <a:ext cx="2294055" cy="287964"/>
          </a:xfrm>
          <a:prstGeom prst="rect">
            <a:avLst/>
          </a:prstGeom>
          <a:noFill/>
          <a:ln>
            <a:noFill/>
          </a:ln>
        </p:spPr>
        <p:txBody>
          <a:bodyPr anchorCtr="0" anchor="t" bIns="45700" lIns="91425" spcFirstLastPara="1" rIns="91425" wrap="square" tIns="45700">
            <a:spAutoFit/>
          </a:bodyPr>
          <a:lstStyle/>
          <a:p>
            <a:pPr indent="0" lvl="0" marL="0" marR="0" rtl="0" algn="ctr">
              <a:lnSpc>
                <a:spcPct val="151000"/>
              </a:lnSpc>
              <a:spcBef>
                <a:spcPts val="0"/>
              </a:spcBef>
              <a:spcAft>
                <a:spcPts val="0"/>
              </a:spcAft>
              <a:buNone/>
            </a:pPr>
            <a:r>
              <a:rPr b="0" i="0" lang="en-US" sz="1100" u="none" cap="none" strike="noStrike">
                <a:solidFill>
                  <a:srgbClr val="FFFFFF"/>
                </a:solidFill>
                <a:latin typeface="Arial"/>
                <a:ea typeface="Arial"/>
                <a:cs typeface="Arial"/>
                <a:sym typeface="Arial"/>
              </a:rPr>
              <a:t>CFRP WHEEL ASSEMBLY</a:t>
            </a:r>
            <a:endParaRPr/>
          </a:p>
        </p:txBody>
      </p:sp>
      <p:pic>
        <p:nvPicPr>
          <p:cNvPr descr="A picture containing shape&#10;&#10;Description automatically generated" id="351" name="Google Shape;351;p11"/>
          <p:cNvPicPr preferRelativeResize="0"/>
          <p:nvPr/>
        </p:nvPicPr>
        <p:blipFill rotWithShape="1">
          <a:blip r:embed="rId9">
            <a:alphaModFix/>
          </a:blip>
          <a:srcRect b="23644" l="0" r="0" t="5537"/>
          <a:stretch/>
        </p:blipFill>
        <p:spPr>
          <a:xfrm>
            <a:off x="6859262" y="1416636"/>
            <a:ext cx="423355" cy="299816"/>
          </a:xfrm>
          <a:prstGeom prst="rect">
            <a:avLst/>
          </a:prstGeom>
          <a:noFill/>
          <a:ln>
            <a:noFill/>
          </a:ln>
        </p:spPr>
      </p:pic>
      <p:pic>
        <p:nvPicPr>
          <p:cNvPr descr="A picture containing shape&#10;&#10;Description automatically generated" id="352" name="Google Shape;352;p11"/>
          <p:cNvPicPr preferRelativeResize="0"/>
          <p:nvPr/>
        </p:nvPicPr>
        <p:blipFill rotWithShape="1">
          <a:blip r:embed="rId10">
            <a:alphaModFix/>
          </a:blip>
          <a:srcRect b="23644" l="0" r="0" t="0"/>
          <a:stretch/>
        </p:blipFill>
        <p:spPr>
          <a:xfrm>
            <a:off x="6841271" y="2293844"/>
            <a:ext cx="440616" cy="336436"/>
          </a:xfrm>
          <a:prstGeom prst="rect">
            <a:avLst/>
          </a:prstGeom>
          <a:noFill/>
          <a:ln>
            <a:noFill/>
          </a:ln>
        </p:spPr>
      </p:pic>
      <p:pic>
        <p:nvPicPr>
          <p:cNvPr descr="A picture containing shape&#10;&#10;Description automatically generated" id="353" name="Google Shape;353;p11"/>
          <p:cNvPicPr preferRelativeResize="0"/>
          <p:nvPr/>
        </p:nvPicPr>
        <p:blipFill rotWithShape="1">
          <a:blip r:embed="rId11">
            <a:alphaModFix/>
          </a:blip>
          <a:srcRect b="13515" l="0" r="0" t="0"/>
          <a:stretch/>
        </p:blipFill>
        <p:spPr>
          <a:xfrm>
            <a:off x="6814936" y="3107257"/>
            <a:ext cx="519845" cy="449588"/>
          </a:xfrm>
          <a:prstGeom prst="rect">
            <a:avLst/>
          </a:prstGeom>
          <a:noFill/>
          <a:ln>
            <a:noFill/>
          </a:ln>
        </p:spPr>
      </p:pic>
      <p:pic>
        <p:nvPicPr>
          <p:cNvPr descr="A picture containing shape&#10;&#10;Description automatically generated" id="354" name="Google Shape;354;p11"/>
          <p:cNvPicPr preferRelativeResize="0"/>
          <p:nvPr/>
        </p:nvPicPr>
        <p:blipFill rotWithShape="1">
          <a:blip r:embed="rId12">
            <a:alphaModFix/>
          </a:blip>
          <a:srcRect b="23411" l="0" r="0" t="12705"/>
          <a:stretch/>
        </p:blipFill>
        <p:spPr>
          <a:xfrm>
            <a:off x="6765271" y="4114089"/>
            <a:ext cx="549037" cy="350741"/>
          </a:xfrm>
          <a:prstGeom prst="rect">
            <a:avLst/>
          </a:prstGeom>
          <a:noFill/>
          <a:ln>
            <a:noFill/>
          </a:ln>
        </p:spPr>
      </p:pic>
      <p:pic>
        <p:nvPicPr>
          <p:cNvPr id="355" name="Google Shape;355;p11"/>
          <p:cNvPicPr preferRelativeResize="0"/>
          <p:nvPr/>
        </p:nvPicPr>
        <p:blipFill rotWithShape="1">
          <a:blip r:embed="rId13">
            <a:alphaModFix/>
          </a:blip>
          <a:srcRect b="20862" l="0" r="0" t="19819"/>
          <a:stretch/>
        </p:blipFill>
        <p:spPr>
          <a:xfrm>
            <a:off x="8283376" y="474208"/>
            <a:ext cx="617400" cy="426664"/>
          </a:xfrm>
          <a:prstGeom prst="rect">
            <a:avLst/>
          </a:prstGeom>
          <a:noFill/>
          <a:ln>
            <a:noFill/>
          </a:ln>
        </p:spPr>
      </p:pic>
      <p:sp>
        <p:nvSpPr>
          <p:cNvPr id="356" name="Google Shape;356;p11"/>
          <p:cNvSpPr txBox="1"/>
          <p:nvPr/>
        </p:nvSpPr>
        <p:spPr>
          <a:xfrm>
            <a:off x="1924612" y="4866267"/>
            <a:ext cx="7168885"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MARKETING STRATEGIES – COMPETITOR ANALYSIS – </a:t>
            </a:r>
            <a:r>
              <a:rPr b="0" i="0" lang="en-US" sz="800" u="none" cap="none" strike="noStrike">
                <a:solidFill>
                  <a:schemeClr val="dk1"/>
                </a:solidFill>
                <a:latin typeface="Aharoni"/>
                <a:ea typeface="Aharoni"/>
                <a:cs typeface="Aharoni"/>
                <a:sym typeface="Aharoni"/>
              </a:rPr>
              <a:t>FINANCE</a:t>
            </a:r>
            <a:r>
              <a:rPr b="0" i="0" lang="en-US" sz="800" u="none" cap="none" strike="noStrike">
                <a:solidFill>
                  <a:schemeClr val="accent5"/>
                </a:solidFill>
                <a:latin typeface="Aharoni"/>
                <a:ea typeface="Aharoni"/>
                <a:cs typeface="Aharoni"/>
                <a:sym typeface="Aharon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txBox="1"/>
          <p:nvPr/>
        </p:nvSpPr>
        <p:spPr>
          <a:xfrm flipH="1">
            <a:off x="5021580" y="928105"/>
            <a:ext cx="3229167" cy="5040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accent3"/>
              </a:buClr>
              <a:buSzPts val="2400"/>
              <a:buFont typeface="Staatliches"/>
              <a:buNone/>
            </a:pPr>
            <a:r>
              <a:rPr b="0" i="0" lang="en-US" sz="1800" u="none" cap="none" strike="noStrike">
                <a:solidFill>
                  <a:schemeClr val="accent5"/>
                </a:solidFill>
                <a:latin typeface="Staatliches"/>
                <a:ea typeface="Staatliches"/>
                <a:cs typeface="Staatliches"/>
                <a:sym typeface="Staatliches"/>
              </a:rPr>
              <a:t>PROJECTED BREAK-EVEN POINT</a:t>
            </a:r>
            <a:endParaRPr/>
          </a:p>
        </p:txBody>
      </p:sp>
      <p:sp>
        <p:nvSpPr>
          <p:cNvPr id="362" name="Google Shape;362;p12"/>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Finances</a:t>
            </a:r>
            <a:endParaRPr/>
          </a:p>
        </p:txBody>
      </p:sp>
      <p:sp>
        <p:nvSpPr>
          <p:cNvPr id="363" name="Google Shape;363;p12"/>
          <p:cNvSpPr txBox="1"/>
          <p:nvPr/>
        </p:nvSpPr>
        <p:spPr>
          <a:xfrm flipH="1">
            <a:off x="843077" y="375779"/>
            <a:ext cx="2575283" cy="450503"/>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accent3"/>
              </a:buClr>
              <a:buSzPts val="2400"/>
              <a:buFont typeface="Staatliches"/>
              <a:buNone/>
            </a:pPr>
            <a:r>
              <a:rPr b="0" i="0" lang="en-US" sz="1800" u="none" cap="none" strike="noStrike">
                <a:solidFill>
                  <a:schemeClr val="accent5"/>
                </a:solidFill>
                <a:latin typeface="Staatliches"/>
                <a:ea typeface="Staatliches"/>
                <a:cs typeface="Staatliches"/>
                <a:sym typeface="Staatliches"/>
              </a:rPr>
              <a:t>SOURCES OF REVENUE</a:t>
            </a:r>
            <a:endParaRPr/>
          </a:p>
        </p:txBody>
      </p:sp>
      <p:pic>
        <p:nvPicPr>
          <p:cNvPr id="364" name="Google Shape;364;p12"/>
          <p:cNvPicPr preferRelativeResize="0"/>
          <p:nvPr/>
        </p:nvPicPr>
        <p:blipFill rotWithShape="1">
          <a:blip r:embed="rId3">
            <a:alphaModFix/>
          </a:blip>
          <a:srcRect b="14013" l="0" r="0" t="0"/>
          <a:stretch/>
        </p:blipFill>
        <p:spPr>
          <a:xfrm>
            <a:off x="8350650" y="435899"/>
            <a:ext cx="519882" cy="447022"/>
          </a:xfrm>
          <a:prstGeom prst="rect">
            <a:avLst/>
          </a:prstGeom>
          <a:noFill/>
          <a:ln>
            <a:noFill/>
          </a:ln>
        </p:spPr>
      </p:pic>
      <p:sp>
        <p:nvSpPr>
          <p:cNvPr id="365" name="Google Shape;365;p12"/>
          <p:cNvSpPr/>
          <p:nvPr/>
        </p:nvSpPr>
        <p:spPr>
          <a:xfrm>
            <a:off x="7516654" y="4548153"/>
            <a:ext cx="230902" cy="216427"/>
          </a:xfrm>
          <a:prstGeom prst="ellipse">
            <a:avLst/>
          </a:prstGeom>
          <a:solidFill>
            <a:srgbClr val="3747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66" name="Google Shape;366;p12"/>
          <p:cNvSpPr/>
          <p:nvPr/>
        </p:nvSpPr>
        <p:spPr>
          <a:xfrm>
            <a:off x="5133119" y="4548153"/>
            <a:ext cx="230902" cy="216427"/>
          </a:xfrm>
          <a:prstGeom prst="ellipse">
            <a:avLst/>
          </a:prstGeom>
          <a:solidFill>
            <a:srgbClr val="169D8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67" name="Google Shape;367;p12"/>
          <p:cNvSpPr txBox="1"/>
          <p:nvPr/>
        </p:nvSpPr>
        <p:spPr>
          <a:xfrm>
            <a:off x="7747556" y="4563552"/>
            <a:ext cx="1122976" cy="185628"/>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EXPENSE+TAX</a:t>
            </a:r>
            <a:endParaRPr/>
          </a:p>
        </p:txBody>
      </p:sp>
      <p:sp>
        <p:nvSpPr>
          <p:cNvPr id="368" name="Google Shape;368;p12"/>
          <p:cNvSpPr txBox="1"/>
          <p:nvPr/>
        </p:nvSpPr>
        <p:spPr>
          <a:xfrm>
            <a:off x="5390194" y="4563552"/>
            <a:ext cx="768388" cy="185628"/>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REVENUE</a:t>
            </a:r>
            <a:endParaRPr/>
          </a:p>
        </p:txBody>
      </p:sp>
      <p:graphicFrame>
        <p:nvGraphicFramePr>
          <p:cNvPr id="369" name="Google Shape;369;p12"/>
          <p:cNvGraphicFramePr/>
          <p:nvPr/>
        </p:nvGraphicFramePr>
        <p:xfrm>
          <a:off x="2012021" y="861518"/>
          <a:ext cx="2380846" cy="1563834"/>
        </p:xfrm>
        <a:graphic>
          <a:graphicData uri="http://schemas.openxmlformats.org/drawingml/2006/chart">
            <c:chart r:id="rId4"/>
          </a:graphicData>
        </a:graphic>
      </p:graphicFrame>
      <p:sp>
        <p:nvSpPr>
          <p:cNvPr id="370" name="Google Shape;370;p12"/>
          <p:cNvSpPr txBox="1"/>
          <p:nvPr/>
        </p:nvSpPr>
        <p:spPr>
          <a:xfrm>
            <a:off x="1924612" y="4866267"/>
            <a:ext cx="7168885"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MARKETING STRATEGIES – COMPETITOR ANALYSIS – </a:t>
            </a:r>
            <a:r>
              <a:rPr b="0" i="0" lang="en-US" sz="800" u="none" cap="none" strike="noStrike">
                <a:solidFill>
                  <a:schemeClr val="dk1"/>
                </a:solidFill>
                <a:latin typeface="Aharoni"/>
                <a:ea typeface="Aharoni"/>
                <a:cs typeface="Aharoni"/>
                <a:sym typeface="Aharoni"/>
              </a:rPr>
              <a:t>FINANCE</a:t>
            </a:r>
            <a:r>
              <a:rPr b="0" i="0" lang="en-US" sz="800" u="none" cap="none" strike="noStrike">
                <a:solidFill>
                  <a:schemeClr val="accent5"/>
                </a:solidFill>
                <a:latin typeface="Aharoni"/>
                <a:ea typeface="Aharoni"/>
                <a:cs typeface="Aharoni"/>
                <a:sym typeface="Aharoni"/>
              </a:rPr>
              <a:t> </a:t>
            </a:r>
            <a:endParaRPr/>
          </a:p>
        </p:txBody>
      </p:sp>
      <p:sp>
        <p:nvSpPr>
          <p:cNvPr id="371" name="Google Shape;371;p12"/>
          <p:cNvSpPr/>
          <p:nvPr/>
        </p:nvSpPr>
        <p:spPr>
          <a:xfrm>
            <a:off x="131696" y="2997116"/>
            <a:ext cx="1249083" cy="1392307"/>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2000" u="none" cap="none" strike="noStrike">
                <a:solidFill>
                  <a:schemeClr val="accent3"/>
                </a:solidFill>
                <a:latin typeface="Arial"/>
                <a:ea typeface="Arial"/>
                <a:cs typeface="Arial"/>
                <a:sym typeface="Arial"/>
              </a:rPr>
              <a:t>ROI</a:t>
            </a:r>
            <a:endParaRPr/>
          </a:p>
          <a:p>
            <a:pPr indent="0" lvl="0" marL="0" marR="0" rtl="0" algn="ctr">
              <a:lnSpc>
                <a:spcPct val="100000"/>
              </a:lnSpc>
              <a:spcBef>
                <a:spcPts val="0"/>
              </a:spcBef>
              <a:spcAft>
                <a:spcPts val="0"/>
              </a:spcAft>
              <a:buNone/>
            </a:pPr>
            <a:r>
              <a:rPr b="1" i="0" lang="en-US" sz="3200" u="none" cap="none" strike="noStrike">
                <a:solidFill>
                  <a:schemeClr val="accent3"/>
                </a:solidFill>
                <a:latin typeface="Arial"/>
                <a:ea typeface="Arial"/>
                <a:cs typeface="Arial"/>
                <a:sym typeface="Arial"/>
              </a:rPr>
              <a:t>50.1%</a:t>
            </a:r>
            <a:endParaRPr/>
          </a:p>
          <a:p>
            <a:pPr indent="0" lvl="0" marL="0" marR="0" rtl="0" algn="ctr">
              <a:lnSpc>
                <a:spcPct val="100000"/>
              </a:lnSpc>
              <a:spcBef>
                <a:spcPts val="0"/>
              </a:spcBef>
              <a:spcAft>
                <a:spcPts val="0"/>
              </a:spcAft>
              <a:buNone/>
            </a:pPr>
            <a:r>
              <a:rPr b="1" i="0" lang="en-US" sz="1200" u="none" cap="none" strike="noStrike">
                <a:solidFill>
                  <a:schemeClr val="accent3"/>
                </a:solidFill>
                <a:latin typeface="Arial"/>
                <a:ea typeface="Arial"/>
                <a:cs typeface="Arial"/>
                <a:sym typeface="Arial"/>
              </a:rPr>
              <a:t>at the end of</a:t>
            </a:r>
            <a:endParaRPr/>
          </a:p>
          <a:p>
            <a:pPr indent="0" lvl="0" marL="0" marR="0" rtl="0" algn="ctr">
              <a:lnSpc>
                <a:spcPct val="100000"/>
              </a:lnSpc>
              <a:spcBef>
                <a:spcPts val="0"/>
              </a:spcBef>
              <a:spcAft>
                <a:spcPts val="0"/>
              </a:spcAft>
              <a:buNone/>
            </a:pPr>
            <a:r>
              <a:rPr b="1" i="0" lang="en-US" sz="1600" u="none" cap="none" strike="noStrike">
                <a:solidFill>
                  <a:schemeClr val="accent3"/>
                </a:solidFill>
                <a:latin typeface="Arial"/>
                <a:ea typeface="Arial"/>
                <a:cs typeface="Arial"/>
                <a:sym typeface="Arial"/>
              </a:rPr>
              <a:t>5 Years</a:t>
            </a:r>
            <a:endParaRPr b="1" i="0" sz="1200" u="none" cap="none" strike="noStrike">
              <a:solidFill>
                <a:schemeClr val="accent3"/>
              </a:solidFill>
              <a:latin typeface="Arial"/>
              <a:ea typeface="Arial"/>
              <a:cs typeface="Arial"/>
              <a:sym typeface="Arial"/>
            </a:endParaRPr>
          </a:p>
        </p:txBody>
      </p:sp>
      <p:graphicFrame>
        <p:nvGraphicFramePr>
          <p:cNvPr id="372" name="Google Shape;372;p12" title="Chart"/>
          <p:cNvGraphicFramePr/>
          <p:nvPr/>
        </p:nvGraphicFramePr>
        <p:xfrm>
          <a:off x="1358053" y="2828275"/>
          <a:ext cx="3293195" cy="1827922"/>
        </p:xfrm>
        <a:graphic>
          <a:graphicData uri="http://schemas.openxmlformats.org/drawingml/2006/chart">
            <c:chart r:id="rId5"/>
          </a:graphicData>
        </a:graphic>
      </p:graphicFrame>
      <p:sp>
        <p:nvSpPr>
          <p:cNvPr id="373" name="Google Shape;373;p12"/>
          <p:cNvSpPr txBox="1"/>
          <p:nvPr/>
        </p:nvSpPr>
        <p:spPr>
          <a:xfrm flipH="1">
            <a:off x="843077" y="2308004"/>
            <a:ext cx="2575283" cy="450503"/>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accent3"/>
              </a:buClr>
              <a:buSzPts val="2400"/>
              <a:buFont typeface="Staatliches"/>
              <a:buNone/>
            </a:pPr>
            <a:r>
              <a:rPr b="0" i="0" lang="en-US" sz="1800" u="none" cap="none" strike="noStrike">
                <a:solidFill>
                  <a:schemeClr val="accent5"/>
                </a:solidFill>
                <a:latin typeface="Staatliches"/>
                <a:ea typeface="Staatliches"/>
                <a:cs typeface="Staatliches"/>
                <a:sym typeface="Staatliches"/>
              </a:rPr>
              <a:t>Return on investment</a:t>
            </a:r>
            <a:endParaRPr/>
          </a:p>
        </p:txBody>
      </p:sp>
      <p:graphicFrame>
        <p:nvGraphicFramePr>
          <p:cNvPr id="374" name="Google Shape;374;p12" title="Chart"/>
          <p:cNvGraphicFramePr/>
          <p:nvPr/>
        </p:nvGraphicFramePr>
        <p:xfrm>
          <a:off x="4404989" y="1436426"/>
          <a:ext cx="4519552" cy="3183020"/>
        </p:xfrm>
        <a:graphic>
          <a:graphicData uri="http://schemas.openxmlformats.org/drawingml/2006/chart">
            <c:chart r:id="rId6"/>
          </a:graphicData>
        </a:graphic>
      </p:graphicFrame>
      <p:grpSp>
        <p:nvGrpSpPr>
          <p:cNvPr id="375" name="Google Shape;375;p12"/>
          <p:cNvGrpSpPr/>
          <p:nvPr/>
        </p:nvGrpSpPr>
        <p:grpSpPr>
          <a:xfrm>
            <a:off x="5777720" y="2603794"/>
            <a:ext cx="1196993" cy="971101"/>
            <a:chOff x="6137411" y="2415875"/>
            <a:chExt cx="1196993" cy="971101"/>
          </a:xfrm>
        </p:grpSpPr>
        <p:grpSp>
          <p:nvGrpSpPr>
            <p:cNvPr id="376" name="Google Shape;376;p12"/>
            <p:cNvGrpSpPr/>
            <p:nvPr/>
          </p:nvGrpSpPr>
          <p:grpSpPr>
            <a:xfrm>
              <a:off x="6137411" y="2415875"/>
              <a:ext cx="1196993" cy="971101"/>
              <a:chOff x="3011289" y="1152207"/>
              <a:chExt cx="3149587" cy="2874684"/>
            </a:xfrm>
          </p:grpSpPr>
          <p:sp>
            <p:nvSpPr>
              <p:cNvPr id="377" name="Google Shape;377;p12"/>
              <p:cNvSpPr/>
              <p:nvPr/>
            </p:nvSpPr>
            <p:spPr>
              <a:xfrm>
                <a:off x="3011289" y="1152207"/>
                <a:ext cx="3149587" cy="999751"/>
              </a:xfrm>
              <a:custGeom>
                <a:rect b="b" l="l" r="r" t="t"/>
                <a:pathLst>
                  <a:path extrusionOk="0" h="360680" w="1136276">
                    <a:moveTo>
                      <a:pt x="1136276" y="180340"/>
                    </a:moveTo>
                    <a:cubicBezTo>
                      <a:pt x="1136276" y="81280"/>
                      <a:pt x="1056266" y="0"/>
                      <a:pt x="955936" y="0"/>
                    </a:cubicBezTo>
                    <a:lnTo>
                      <a:pt x="172720" y="0"/>
                    </a:lnTo>
                    <a:lnTo>
                      <a:pt x="172720" y="1270"/>
                    </a:lnTo>
                    <a:cubicBezTo>
                      <a:pt x="76200" y="5080"/>
                      <a:pt x="0" y="83820"/>
                      <a:pt x="0" y="180340"/>
                    </a:cubicBezTo>
                    <a:cubicBezTo>
                      <a:pt x="0" y="276860"/>
                      <a:pt x="77470" y="355600"/>
                      <a:pt x="172720" y="359410"/>
                    </a:cubicBezTo>
                    <a:lnTo>
                      <a:pt x="172720" y="360680"/>
                    </a:lnTo>
                    <a:lnTo>
                      <a:pt x="955935" y="360680"/>
                    </a:lnTo>
                    <a:cubicBezTo>
                      <a:pt x="1054995" y="360680"/>
                      <a:pt x="1136275" y="279400"/>
                      <a:pt x="1136275" y="180340"/>
                    </a:cubicBezTo>
                    <a:close/>
                  </a:path>
                </a:pathLst>
              </a:custGeom>
              <a:solidFill>
                <a:srgbClr val="263238">
                  <a:alpha val="7098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78" name="Google Shape;378;p12"/>
              <p:cNvPicPr preferRelativeResize="0"/>
              <p:nvPr/>
            </p:nvPicPr>
            <p:blipFill rotWithShape="1">
              <a:blip r:embed="rId7">
                <a:alphaModFix/>
              </a:blip>
              <a:srcRect b="0" l="0" r="0" t="0"/>
              <a:stretch/>
            </p:blipFill>
            <p:spPr>
              <a:xfrm flipH="1" rot="-7455043">
                <a:off x="3953304" y="2857125"/>
                <a:ext cx="1906349" cy="488719"/>
              </a:xfrm>
              <a:prstGeom prst="rect">
                <a:avLst/>
              </a:prstGeom>
              <a:noFill/>
              <a:ln>
                <a:noFill/>
              </a:ln>
            </p:spPr>
          </p:pic>
          <p:pic>
            <p:nvPicPr>
              <p:cNvPr id="379" name="Google Shape;379;p12"/>
              <p:cNvPicPr preferRelativeResize="0"/>
              <p:nvPr/>
            </p:nvPicPr>
            <p:blipFill rotWithShape="1">
              <a:blip r:embed="rId8">
                <a:alphaModFix/>
              </a:blip>
              <a:srcRect b="0" l="0" r="0" t="0"/>
              <a:stretch/>
            </p:blipFill>
            <p:spPr>
              <a:xfrm>
                <a:off x="3237963" y="1258792"/>
                <a:ext cx="780860" cy="786581"/>
              </a:xfrm>
              <a:prstGeom prst="rect">
                <a:avLst/>
              </a:prstGeom>
              <a:noFill/>
              <a:ln>
                <a:noFill/>
              </a:ln>
            </p:spPr>
          </p:pic>
        </p:grpSp>
        <p:sp>
          <p:nvSpPr>
            <p:cNvPr id="380" name="Google Shape;380;p12"/>
            <p:cNvSpPr txBox="1"/>
            <p:nvPr/>
          </p:nvSpPr>
          <p:spPr>
            <a:xfrm>
              <a:off x="6458758" y="2470845"/>
              <a:ext cx="815232"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00" u="none" cap="none" strike="noStrike">
                  <a:solidFill>
                    <a:srgbClr val="FFFFFF"/>
                  </a:solidFill>
                  <a:latin typeface="Arial"/>
                  <a:ea typeface="Arial"/>
                  <a:cs typeface="Arial"/>
                  <a:sym typeface="Arial"/>
                </a:rPr>
                <a:t>Break-Even is at 10th Quarter</a:t>
              </a:r>
              <a:endParaRPr/>
            </a:p>
          </p:txBody>
        </p:sp>
      </p:grpSp>
      <p:sp>
        <p:nvSpPr>
          <p:cNvPr id="381" name="Google Shape;381;p12"/>
          <p:cNvSpPr/>
          <p:nvPr/>
        </p:nvSpPr>
        <p:spPr>
          <a:xfrm>
            <a:off x="6239996" y="4548153"/>
            <a:ext cx="230902" cy="216427"/>
          </a:xfrm>
          <a:prstGeom prst="ellipse">
            <a:avLst/>
          </a:prstGeom>
          <a:solidFill>
            <a:srgbClr val="C9C9C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82" name="Google Shape;382;p12"/>
          <p:cNvSpPr txBox="1"/>
          <p:nvPr/>
        </p:nvSpPr>
        <p:spPr>
          <a:xfrm>
            <a:off x="6590519" y="4565370"/>
            <a:ext cx="768388" cy="181653"/>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VIEWERSHIP</a:t>
            </a:r>
            <a:endParaRPr/>
          </a:p>
        </p:txBody>
      </p:sp>
      <p:sp>
        <p:nvSpPr>
          <p:cNvPr id="383" name="Google Shape;383;p12"/>
          <p:cNvSpPr txBox="1"/>
          <p:nvPr/>
        </p:nvSpPr>
        <p:spPr>
          <a:xfrm>
            <a:off x="3212068" y="4531091"/>
            <a:ext cx="148185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Cumulative ROI</a:t>
            </a:r>
            <a:endParaRPr/>
          </a:p>
        </p:txBody>
      </p:sp>
      <p:sp>
        <p:nvSpPr>
          <p:cNvPr id="384" name="Google Shape;384;p12"/>
          <p:cNvSpPr txBox="1"/>
          <p:nvPr/>
        </p:nvSpPr>
        <p:spPr>
          <a:xfrm>
            <a:off x="1894146" y="4531091"/>
            <a:ext cx="148185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Per Year ROI</a:t>
            </a:r>
            <a:endParaRPr/>
          </a:p>
        </p:txBody>
      </p:sp>
      <p:sp>
        <p:nvSpPr>
          <p:cNvPr id="385" name="Google Shape;385;p12"/>
          <p:cNvSpPr/>
          <p:nvPr/>
        </p:nvSpPr>
        <p:spPr>
          <a:xfrm>
            <a:off x="1721711" y="4567978"/>
            <a:ext cx="182880" cy="182880"/>
          </a:xfrm>
          <a:prstGeom prst="ellipse">
            <a:avLst/>
          </a:prstGeom>
          <a:solidFill>
            <a:srgbClr val="4F7876"/>
          </a:solidFill>
          <a:ln cap="flat" cmpd="sng" w="25400">
            <a:solidFill>
              <a:srgbClr val="3747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86" name="Google Shape;386;p12"/>
          <p:cNvSpPr/>
          <p:nvPr/>
        </p:nvSpPr>
        <p:spPr>
          <a:xfrm>
            <a:off x="3029188" y="4567978"/>
            <a:ext cx="182880" cy="182880"/>
          </a:xfrm>
          <a:prstGeom prst="ellipse">
            <a:avLst/>
          </a:prstGeom>
          <a:solidFill>
            <a:srgbClr val="7FCEC1"/>
          </a:solidFill>
          <a:ln cap="flat" cmpd="sng" w="25400">
            <a:solidFill>
              <a:srgbClr val="189C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87" name="Google Shape;387;p12"/>
          <p:cNvSpPr txBox="1"/>
          <p:nvPr/>
        </p:nvSpPr>
        <p:spPr>
          <a:xfrm rot="5400000">
            <a:off x="8576706" y="2765973"/>
            <a:ext cx="7873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263238"/>
                </a:solidFill>
                <a:latin typeface="Arial"/>
                <a:ea typeface="Arial"/>
                <a:cs typeface="Arial"/>
                <a:sym typeface="Arial"/>
              </a:rPr>
              <a:t>Audience </a:t>
            </a:r>
            <a:endParaRPr/>
          </a:p>
        </p:txBody>
      </p:sp>
      <p:sp>
        <p:nvSpPr>
          <p:cNvPr id="388" name="Google Shape;388;p12"/>
          <p:cNvSpPr/>
          <p:nvPr/>
        </p:nvSpPr>
        <p:spPr>
          <a:xfrm>
            <a:off x="201570" y="1923055"/>
            <a:ext cx="230902" cy="216427"/>
          </a:xfrm>
          <a:prstGeom prst="ellipse">
            <a:avLst/>
          </a:prstGeom>
          <a:solidFill>
            <a:srgbClr val="3646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89" name="Google Shape;389;p12"/>
          <p:cNvSpPr/>
          <p:nvPr/>
        </p:nvSpPr>
        <p:spPr>
          <a:xfrm>
            <a:off x="201570" y="1105147"/>
            <a:ext cx="230902" cy="216427"/>
          </a:xfrm>
          <a:prstGeom prst="ellipse">
            <a:avLst/>
          </a:prstGeom>
          <a:solidFill>
            <a:srgbClr val="1EAF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90" name="Google Shape;390;p12"/>
          <p:cNvSpPr txBox="1"/>
          <p:nvPr/>
        </p:nvSpPr>
        <p:spPr>
          <a:xfrm>
            <a:off x="432472" y="1934391"/>
            <a:ext cx="1122976" cy="185628"/>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Ticket Sales</a:t>
            </a:r>
            <a:endParaRPr/>
          </a:p>
        </p:txBody>
      </p:sp>
      <p:sp>
        <p:nvSpPr>
          <p:cNvPr id="391" name="Google Shape;391;p12"/>
          <p:cNvSpPr txBox="1"/>
          <p:nvPr/>
        </p:nvSpPr>
        <p:spPr>
          <a:xfrm>
            <a:off x="589665" y="1109064"/>
            <a:ext cx="768388" cy="185628"/>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Web Series</a:t>
            </a:r>
            <a:endParaRPr/>
          </a:p>
        </p:txBody>
      </p:sp>
      <p:sp>
        <p:nvSpPr>
          <p:cNvPr id="392" name="Google Shape;392;p12"/>
          <p:cNvSpPr/>
          <p:nvPr/>
        </p:nvSpPr>
        <p:spPr>
          <a:xfrm>
            <a:off x="201570" y="1514101"/>
            <a:ext cx="230902" cy="216427"/>
          </a:xfrm>
          <a:prstGeom prst="ellipse">
            <a:avLst/>
          </a:prstGeom>
          <a:solidFill>
            <a:srgbClr val="7474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sp>
        <p:nvSpPr>
          <p:cNvPr id="393" name="Google Shape;393;p12"/>
          <p:cNvSpPr txBox="1"/>
          <p:nvPr/>
        </p:nvSpPr>
        <p:spPr>
          <a:xfrm>
            <a:off x="444594" y="1519917"/>
            <a:ext cx="1686125" cy="181653"/>
          </a:xfrm>
          <a:prstGeom prst="rect">
            <a:avLst/>
          </a:prstGeom>
          <a:noFill/>
          <a:ln>
            <a:noFill/>
          </a:ln>
        </p:spPr>
        <p:txBody>
          <a:bodyPr anchorCtr="0" anchor="t" bIns="0" lIns="0" spcFirstLastPara="1" rIns="0" wrap="square" tIns="0">
            <a:spAutoFit/>
          </a:bodyPr>
          <a:lstStyle/>
          <a:p>
            <a:pPr indent="0" lvl="0" marL="0" marR="0" rtl="0" algn="ctr">
              <a:lnSpc>
                <a:spcPct val="148666"/>
              </a:lnSpc>
              <a:spcBef>
                <a:spcPts val="0"/>
              </a:spcBef>
              <a:spcAft>
                <a:spcPts val="0"/>
              </a:spcAft>
              <a:buNone/>
            </a:pPr>
            <a:r>
              <a:rPr b="0" i="0" lang="en-US" sz="1050" u="none" cap="none" strike="noStrike">
                <a:solidFill>
                  <a:srgbClr val="37464E"/>
                </a:solidFill>
                <a:latin typeface="Arial"/>
                <a:ea typeface="Arial"/>
                <a:cs typeface="Arial"/>
                <a:sym typeface="Arial"/>
              </a:rPr>
              <a:t>Influencer Commission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2"/>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About Us</a:t>
            </a:r>
            <a:endParaRPr/>
          </a:p>
        </p:txBody>
      </p:sp>
      <p:sp>
        <p:nvSpPr>
          <p:cNvPr id="39" name="Google Shape;39;p2"/>
          <p:cNvSpPr/>
          <p:nvPr/>
        </p:nvSpPr>
        <p:spPr>
          <a:xfrm>
            <a:off x="5882640" y="1224514"/>
            <a:ext cx="2971381" cy="3400385"/>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25000"/>
              </a:lnSpc>
              <a:spcBef>
                <a:spcPts val="0"/>
              </a:spcBef>
              <a:spcAft>
                <a:spcPts val="0"/>
              </a:spcAft>
              <a:buNone/>
            </a:pPr>
            <a:r>
              <a:rPr b="0" i="0" lang="en-US" sz="1800" u="none" cap="none" strike="noStrike">
                <a:solidFill>
                  <a:schemeClr val="accent3"/>
                </a:solidFill>
                <a:latin typeface="Staatliches"/>
                <a:ea typeface="Staatliches"/>
                <a:cs typeface="Staatliches"/>
                <a:sym typeface="Staatliches"/>
              </a:rPr>
              <a:t>MEDIA AND PROMOTION PARTNERS</a:t>
            </a:r>
            <a:endParaRPr/>
          </a:p>
          <a:p>
            <a:pPr indent="0" lvl="0" marL="0" marR="0" rtl="0" algn="ctr">
              <a:lnSpc>
                <a:spcPct val="125000"/>
              </a:lnSpc>
              <a:spcBef>
                <a:spcPts val="400"/>
              </a:spcBef>
              <a:spcAft>
                <a:spcPts val="0"/>
              </a:spcAft>
              <a:buNone/>
            </a:pPr>
            <a:r>
              <a:t/>
            </a:r>
            <a:endParaRPr b="0" i="0" sz="100" u="none" cap="none" strike="noStrike">
              <a:solidFill>
                <a:schemeClr val="accent3"/>
              </a:solidFill>
              <a:latin typeface="Arial"/>
              <a:ea typeface="Arial"/>
              <a:cs typeface="Arial"/>
              <a:sym typeface="Arial"/>
            </a:endParaRPr>
          </a:p>
          <a:p>
            <a:pPr indent="0" lvl="0" marL="0" marR="0" rtl="0" algn="just">
              <a:lnSpc>
                <a:spcPct val="125000"/>
              </a:lnSpc>
              <a:spcBef>
                <a:spcPts val="400"/>
              </a:spcBef>
              <a:spcAft>
                <a:spcPts val="0"/>
              </a:spcAft>
              <a:buNone/>
            </a:pPr>
            <a:r>
              <a:rPr b="0" i="0" lang="en-US" sz="1200" u="none" cap="none" strike="noStrike">
                <a:solidFill>
                  <a:schemeClr val="accent3"/>
                </a:solidFill>
                <a:latin typeface="Arial"/>
                <a:ea typeface="Arial"/>
                <a:cs typeface="Arial"/>
                <a:sym typeface="Arial"/>
              </a:rPr>
              <a:t>Leading platforms have already exhibited significant interest in Trading Paint:</a:t>
            </a:r>
            <a:endParaRPr/>
          </a:p>
          <a:p>
            <a:pPr indent="-171450" lvl="0" marL="171450" marR="0" rtl="0" algn="just">
              <a:lnSpc>
                <a:spcPct val="125000"/>
              </a:lnSpc>
              <a:spcBef>
                <a:spcPts val="400"/>
              </a:spcBef>
              <a:spcAft>
                <a:spcPts val="0"/>
              </a:spcAft>
              <a:buClr>
                <a:schemeClr val="accent3"/>
              </a:buClr>
              <a:buSzPts val="1200"/>
              <a:buFont typeface="Arial"/>
              <a:buChar char="•"/>
            </a:pPr>
            <a:r>
              <a:rPr b="0" i="0" lang="en-US" sz="1200" u="none" cap="none" strike="noStrike">
                <a:solidFill>
                  <a:schemeClr val="accent3"/>
                </a:solidFill>
                <a:latin typeface="Arial"/>
                <a:ea typeface="Arial"/>
                <a:cs typeface="Arial"/>
                <a:sym typeface="Arial"/>
              </a:rPr>
              <a:t>The TV show will be exclusively featured on Amazon Prime Video</a:t>
            </a:r>
            <a:endParaRPr/>
          </a:p>
          <a:p>
            <a:pPr indent="-171450" lvl="0" marL="171450" marR="0" rtl="0" algn="just">
              <a:lnSpc>
                <a:spcPct val="125000"/>
              </a:lnSpc>
              <a:spcBef>
                <a:spcPts val="400"/>
              </a:spcBef>
              <a:spcAft>
                <a:spcPts val="0"/>
              </a:spcAft>
              <a:buClr>
                <a:schemeClr val="accent3"/>
              </a:buClr>
              <a:buSzPts val="1200"/>
              <a:buFont typeface="Arial"/>
              <a:buChar char="•"/>
            </a:pPr>
            <a:r>
              <a:rPr b="0" i="0" lang="en-US" sz="1200" u="none" cap="none" strike="noStrike">
                <a:solidFill>
                  <a:schemeClr val="accent3"/>
                </a:solidFill>
                <a:latin typeface="Arial"/>
                <a:ea typeface="Arial"/>
                <a:cs typeface="Arial"/>
                <a:sym typeface="Arial"/>
              </a:rPr>
              <a:t>The show will be produced by Box-to-Box Films</a:t>
            </a:r>
            <a:endParaRPr/>
          </a:p>
          <a:p>
            <a:pPr indent="-171450" lvl="0" marL="171450" marR="0" rtl="0" algn="just">
              <a:lnSpc>
                <a:spcPct val="125000"/>
              </a:lnSpc>
              <a:spcBef>
                <a:spcPts val="400"/>
              </a:spcBef>
              <a:spcAft>
                <a:spcPts val="0"/>
              </a:spcAft>
              <a:buClr>
                <a:schemeClr val="accent3"/>
              </a:buClr>
              <a:buSzPts val="1200"/>
              <a:buFont typeface="Arial"/>
              <a:buChar char="•"/>
            </a:pPr>
            <a:r>
              <a:rPr b="0" i="0" lang="en-US" sz="1200" u="none" cap="none" strike="noStrike">
                <a:solidFill>
                  <a:schemeClr val="accent3"/>
                </a:solidFill>
                <a:latin typeface="Arial"/>
                <a:ea typeface="Arial"/>
                <a:cs typeface="Arial"/>
                <a:sym typeface="Arial"/>
              </a:rPr>
              <a:t>Drivers shall get an affiliation to British Racing Drivers Club (BRDC) providing them higher exposure and recognition</a:t>
            </a:r>
            <a:endParaRPr/>
          </a:p>
        </p:txBody>
      </p:sp>
      <p:sp>
        <p:nvSpPr>
          <p:cNvPr id="40" name="Google Shape;40;p2"/>
          <p:cNvSpPr txBox="1"/>
          <p:nvPr/>
        </p:nvSpPr>
        <p:spPr>
          <a:xfrm>
            <a:off x="1339579" y="1237224"/>
            <a:ext cx="4332716" cy="3067186"/>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25000"/>
              </a:lnSpc>
              <a:spcBef>
                <a:spcPts val="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Trading Paint’s primary objective has been to help racers gain necessary experience before they embark on their journey to the big stage. </a:t>
            </a:r>
            <a:endParaRPr/>
          </a:p>
          <a:p>
            <a:pPr indent="-95250" lvl="0" marL="171450" marR="0" rtl="0" algn="just">
              <a:lnSpc>
                <a:spcPct val="125000"/>
              </a:lnSpc>
              <a:spcBef>
                <a:spcPts val="60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a:p>
            <a:pPr indent="-171450" lvl="0" marL="171450" marR="0" rtl="0" algn="just">
              <a:lnSpc>
                <a:spcPct val="100000"/>
              </a:lnSpc>
              <a:spcBef>
                <a:spcPts val="30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We have organized several race events locally which helped racers develop the necessary expertise to be able to compete at a global level. We have been able to connect promising talent to influencers who promote them at international events.</a:t>
            </a:r>
            <a:endParaRPr/>
          </a:p>
          <a:p>
            <a:pPr indent="0" lvl="0" marL="0" marR="0" rtl="0" algn="just">
              <a:lnSpc>
                <a:spcPct val="125000"/>
              </a:lnSpc>
              <a:spcBef>
                <a:spcPts val="300"/>
              </a:spcBef>
              <a:spcAft>
                <a:spcPts val="0"/>
              </a:spcAft>
              <a:buNone/>
            </a:pPr>
            <a:r>
              <a:t/>
            </a:r>
            <a:endParaRPr b="0" i="0" sz="1200" u="none" cap="none" strike="noStrike">
              <a:solidFill>
                <a:schemeClr val="lt1"/>
              </a:solidFill>
              <a:latin typeface="Arial"/>
              <a:ea typeface="Arial"/>
              <a:cs typeface="Arial"/>
              <a:sym typeface="Arial"/>
            </a:endParaRPr>
          </a:p>
          <a:p>
            <a:pPr indent="-171450" lvl="0" marL="171450" marR="0" rtl="0" algn="just">
              <a:lnSpc>
                <a:spcPct val="125000"/>
              </a:lnSpc>
              <a:spcBef>
                <a:spcPts val="600"/>
              </a:spcBef>
              <a:spcAft>
                <a:spcPts val="0"/>
              </a:spcAft>
              <a:buClr>
                <a:srgbClr val="000000"/>
              </a:buClr>
              <a:buSzPts val="1200"/>
              <a:buFont typeface="Arial"/>
              <a:buChar char="•"/>
            </a:pPr>
            <a:r>
              <a:rPr b="0" i="0" lang="en-US" sz="1200" u="none" cap="none" strike="noStrike">
                <a:solidFill>
                  <a:schemeClr val="lt1"/>
                </a:solidFill>
                <a:latin typeface="Arial"/>
                <a:ea typeface="Arial"/>
                <a:cs typeface="Arial"/>
                <a:sym typeface="Arial"/>
              </a:rPr>
              <a:t>We have been thriving in the motorsport business and we are now combining motorsport with entertainment under this brand-new revamped program. </a:t>
            </a:r>
            <a:endParaRPr/>
          </a:p>
        </p:txBody>
      </p:sp>
      <p:sp>
        <p:nvSpPr>
          <p:cNvPr id="41" name="Google Shape;41;p2"/>
          <p:cNvSpPr/>
          <p:nvPr/>
        </p:nvSpPr>
        <p:spPr>
          <a:xfrm>
            <a:off x="343482" y="1788076"/>
            <a:ext cx="790012" cy="402336"/>
          </a:xfrm>
          <a:prstGeom prst="rect">
            <a:avLst/>
          </a:prstGeom>
          <a:solidFill>
            <a:schemeClr val="accent1"/>
          </a:solidFill>
          <a:ln cap="flat" cmpd="sng" w="254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Aneesh S</a:t>
            </a:r>
            <a:endParaRPr/>
          </a:p>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Founder</a:t>
            </a:r>
            <a:endParaRPr/>
          </a:p>
        </p:txBody>
      </p:sp>
      <p:sp>
        <p:nvSpPr>
          <p:cNvPr id="42" name="Google Shape;42;p2"/>
          <p:cNvSpPr/>
          <p:nvPr/>
        </p:nvSpPr>
        <p:spPr>
          <a:xfrm>
            <a:off x="345296" y="3110578"/>
            <a:ext cx="786384" cy="402071"/>
          </a:xfrm>
          <a:prstGeom prst="rect">
            <a:avLst/>
          </a:prstGeom>
          <a:solidFill>
            <a:schemeClr val="accent1"/>
          </a:solidFill>
          <a:ln cap="flat" cmpd="sng" w="254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Krutin K</a:t>
            </a:r>
            <a:endParaRPr/>
          </a:p>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CEO</a:t>
            </a:r>
            <a:endParaRPr/>
          </a:p>
        </p:txBody>
      </p:sp>
      <p:pic>
        <p:nvPicPr>
          <p:cNvPr descr="A picture containing shape&#10;&#10;Description automatically generated" id="43" name="Google Shape;43;p2"/>
          <p:cNvPicPr preferRelativeResize="0"/>
          <p:nvPr/>
        </p:nvPicPr>
        <p:blipFill rotWithShape="1">
          <a:blip r:embed="rId3">
            <a:alphaModFix/>
          </a:blip>
          <a:srcRect b="14638" l="0" r="0" t="0"/>
          <a:stretch/>
        </p:blipFill>
        <p:spPr>
          <a:xfrm>
            <a:off x="8367794" y="437402"/>
            <a:ext cx="486229" cy="415053"/>
          </a:xfrm>
          <a:prstGeom prst="rect">
            <a:avLst/>
          </a:prstGeom>
          <a:noFill/>
          <a:ln>
            <a:noFill/>
          </a:ln>
        </p:spPr>
      </p:pic>
      <p:sp>
        <p:nvSpPr>
          <p:cNvPr id="44" name="Google Shape;44;p2"/>
          <p:cNvSpPr txBox="1"/>
          <p:nvPr/>
        </p:nvSpPr>
        <p:spPr>
          <a:xfrm>
            <a:off x="1924612" y="4866267"/>
            <a:ext cx="7168885"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dk1"/>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MARKETING STRATEGIES – COMPETITOR ANALYSIS – FINANCE </a:t>
            </a:r>
            <a:endParaRPr/>
          </a:p>
        </p:txBody>
      </p:sp>
      <p:pic>
        <p:nvPicPr>
          <p:cNvPr id="45" name="Google Shape;45;p2"/>
          <p:cNvPicPr preferRelativeResize="0"/>
          <p:nvPr/>
        </p:nvPicPr>
        <p:blipFill rotWithShape="1">
          <a:blip r:embed="rId4">
            <a:alphaModFix/>
          </a:blip>
          <a:srcRect b="63797" l="34494" r="32124" t="8504"/>
          <a:stretch/>
        </p:blipFill>
        <p:spPr>
          <a:xfrm>
            <a:off x="337009" y="2170786"/>
            <a:ext cx="802958" cy="887822"/>
          </a:xfrm>
          <a:prstGeom prst="rect">
            <a:avLst/>
          </a:prstGeom>
          <a:noFill/>
          <a:ln>
            <a:noFill/>
          </a:ln>
          <a:effectLst>
            <a:outerShdw blurRad="50800" rotWithShape="0" algn="tl" dir="2700000" dist="38100">
              <a:srgbClr val="000000">
                <a:alpha val="40000"/>
              </a:srgbClr>
            </a:outerShdw>
          </a:effectLst>
        </p:spPr>
      </p:pic>
      <p:pic>
        <p:nvPicPr>
          <p:cNvPr id="46" name="Google Shape;46;p2"/>
          <p:cNvPicPr preferRelativeResize="0"/>
          <p:nvPr/>
        </p:nvPicPr>
        <p:blipFill rotWithShape="1">
          <a:blip r:embed="rId5">
            <a:alphaModFix/>
          </a:blip>
          <a:srcRect b="70192" l="43401" r="25456" t="389"/>
          <a:stretch/>
        </p:blipFill>
        <p:spPr>
          <a:xfrm>
            <a:off x="369606" y="862642"/>
            <a:ext cx="713379" cy="859760"/>
          </a:xfrm>
          <a:prstGeom prst="rect">
            <a:avLst/>
          </a:prstGeom>
          <a:noFill/>
          <a:ln>
            <a:noFill/>
          </a:ln>
          <a:effectLst>
            <a:outerShdw blurRad="50800" rotWithShape="0" algn="tl" dir="2700000" dist="38100">
              <a:srgbClr val="000000">
                <a:alpha val="40000"/>
              </a:srgbClr>
            </a:outerShdw>
          </a:effectLst>
        </p:spPr>
      </p:pic>
      <p:sp>
        <p:nvSpPr>
          <p:cNvPr id="47" name="Google Shape;47;p2"/>
          <p:cNvSpPr/>
          <p:nvPr/>
        </p:nvSpPr>
        <p:spPr>
          <a:xfrm>
            <a:off x="234857" y="4378400"/>
            <a:ext cx="1596326" cy="402071"/>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8" name="Google Shape;48;p2"/>
          <p:cNvSpPr/>
          <p:nvPr/>
        </p:nvSpPr>
        <p:spPr>
          <a:xfrm>
            <a:off x="345296" y="4416286"/>
            <a:ext cx="786384" cy="402336"/>
          </a:xfrm>
          <a:prstGeom prst="rect">
            <a:avLst/>
          </a:prstGeom>
          <a:solidFill>
            <a:schemeClr val="accent1"/>
          </a:solidFill>
          <a:ln cap="flat" cmpd="sng" w="25400">
            <a:solidFill>
              <a:srgbClr val="A3A3A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Aryan S</a:t>
            </a:r>
            <a:endParaRPr/>
          </a:p>
          <a:p>
            <a:pPr indent="0" lvl="0" marL="0" marR="0" rtl="0" algn="ctr">
              <a:lnSpc>
                <a:spcPct val="100000"/>
              </a:lnSpc>
              <a:spcBef>
                <a:spcPts val="0"/>
              </a:spcBef>
              <a:spcAft>
                <a:spcPts val="0"/>
              </a:spcAft>
              <a:buNone/>
            </a:pPr>
            <a:r>
              <a:rPr b="0" i="0" lang="en-US" sz="1100" u="none" cap="none" strike="noStrike">
                <a:solidFill>
                  <a:schemeClr val="accent4"/>
                </a:solidFill>
                <a:latin typeface="Arial"/>
                <a:ea typeface="Arial"/>
                <a:cs typeface="Arial"/>
                <a:sym typeface="Arial"/>
              </a:rPr>
              <a:t>CFO</a:t>
            </a:r>
            <a:endParaRPr/>
          </a:p>
        </p:txBody>
      </p:sp>
      <p:pic>
        <p:nvPicPr>
          <p:cNvPr id="49" name="Google Shape;49;p2"/>
          <p:cNvPicPr preferRelativeResize="0"/>
          <p:nvPr/>
        </p:nvPicPr>
        <p:blipFill rotWithShape="1">
          <a:blip r:embed="rId6">
            <a:alphaModFix/>
          </a:blip>
          <a:srcRect b="49999" l="17624" r="59580" t="34764"/>
          <a:stretch/>
        </p:blipFill>
        <p:spPr>
          <a:xfrm>
            <a:off x="408390" y="3594726"/>
            <a:ext cx="660196" cy="783674"/>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3"/>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BUSINESS IDEA</a:t>
            </a:r>
            <a:endParaRPr/>
          </a:p>
        </p:txBody>
      </p:sp>
      <p:grpSp>
        <p:nvGrpSpPr>
          <p:cNvPr id="55" name="Google Shape;55;p3"/>
          <p:cNvGrpSpPr/>
          <p:nvPr/>
        </p:nvGrpSpPr>
        <p:grpSpPr>
          <a:xfrm>
            <a:off x="-1416611" y="1352685"/>
            <a:ext cx="5162625" cy="3119407"/>
            <a:chOff x="-821803" y="1357940"/>
            <a:chExt cx="5104435" cy="3119407"/>
          </a:xfrm>
        </p:grpSpPr>
        <p:sp>
          <p:nvSpPr>
            <p:cNvPr id="56" name="Google Shape;56;p3"/>
            <p:cNvSpPr/>
            <p:nvPr/>
          </p:nvSpPr>
          <p:spPr>
            <a:xfrm>
              <a:off x="-821801" y="1437837"/>
              <a:ext cx="4470289" cy="1295959"/>
            </a:xfrm>
            <a:custGeom>
              <a:rect b="b" l="l" r="r" t="t"/>
              <a:pathLst>
                <a:path extrusionOk="0" h="21600" w="21600">
                  <a:moveTo>
                    <a:pt x="21600" y="21600"/>
                  </a:moveTo>
                  <a:lnTo>
                    <a:pt x="16050" y="21600"/>
                  </a:lnTo>
                  <a:cubicBezTo>
                    <a:pt x="14544" y="21600"/>
                    <a:pt x="13130" y="19549"/>
                    <a:pt x="12066" y="15820"/>
                  </a:cubicBezTo>
                  <a:lnTo>
                    <a:pt x="10834" y="11506"/>
                  </a:lnTo>
                  <a:cubicBezTo>
                    <a:pt x="10211" y="9322"/>
                    <a:pt x="9374" y="8097"/>
                    <a:pt x="8485" y="8097"/>
                  </a:cubicBezTo>
                  <a:lnTo>
                    <a:pt x="0" y="8097"/>
                  </a:lnTo>
                  <a:lnTo>
                    <a:pt x="0" y="0"/>
                  </a:lnTo>
                  <a:lnTo>
                    <a:pt x="8485" y="0"/>
                  </a:lnTo>
                  <a:cubicBezTo>
                    <a:pt x="9990" y="0"/>
                    <a:pt x="11404" y="2051"/>
                    <a:pt x="12469" y="5780"/>
                  </a:cubicBezTo>
                  <a:lnTo>
                    <a:pt x="13701" y="10094"/>
                  </a:lnTo>
                  <a:cubicBezTo>
                    <a:pt x="14324" y="12278"/>
                    <a:pt x="15160" y="13503"/>
                    <a:pt x="16050" y="13503"/>
                  </a:cubicBezTo>
                  <a:lnTo>
                    <a:pt x="21600" y="13503"/>
                  </a:lnTo>
                  <a:lnTo>
                    <a:pt x="21600" y="21600"/>
                  </a:lnTo>
                  <a:close/>
                </a:path>
              </a:pathLst>
            </a:custGeom>
            <a:solidFill>
              <a:schemeClr val="accent4"/>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57" name="Google Shape;57;p3"/>
            <p:cNvSpPr/>
            <p:nvPr/>
          </p:nvSpPr>
          <p:spPr>
            <a:xfrm>
              <a:off x="1367508" y="1745596"/>
              <a:ext cx="698901" cy="673483"/>
            </a:xfrm>
            <a:custGeom>
              <a:rect b="b" l="l" r="r" t="t"/>
              <a:pathLst>
                <a:path extrusionOk="0" h="1074082" w="1131963">
                  <a:moveTo>
                    <a:pt x="565032" y="0"/>
                  </a:moveTo>
                  <a:lnTo>
                    <a:pt x="633678" y="62246"/>
                  </a:lnTo>
                  <a:lnTo>
                    <a:pt x="1046639" y="475036"/>
                  </a:lnTo>
                  <a:cubicBezTo>
                    <a:pt x="1072742" y="501158"/>
                    <a:pt x="1099961" y="525847"/>
                    <a:pt x="1128191" y="549052"/>
                  </a:cubicBezTo>
                  <a:lnTo>
                    <a:pt x="1131963" y="551855"/>
                  </a:lnTo>
                  <a:lnTo>
                    <a:pt x="1070220" y="588948"/>
                  </a:lnTo>
                  <a:cubicBezTo>
                    <a:pt x="1009771" y="629445"/>
                    <a:pt x="952740" y="676276"/>
                    <a:pt x="899844" y="729164"/>
                  </a:cubicBezTo>
                  <a:lnTo>
                    <a:pt x="554954" y="1074082"/>
                  </a:lnTo>
                  <a:lnTo>
                    <a:pt x="498594" y="1022934"/>
                  </a:lnTo>
                  <a:lnTo>
                    <a:pt x="85633" y="610145"/>
                  </a:lnTo>
                  <a:cubicBezTo>
                    <a:pt x="59530" y="584022"/>
                    <a:pt x="32305" y="559334"/>
                    <a:pt x="4067" y="536129"/>
                  </a:cubicBezTo>
                  <a:lnTo>
                    <a:pt x="0" y="533108"/>
                  </a:lnTo>
                  <a:lnTo>
                    <a:pt x="351959" y="181120"/>
                  </a:lnTo>
                  <a:cubicBezTo>
                    <a:pt x="396546" y="136526"/>
                    <a:pt x="442970" y="94441"/>
                    <a:pt x="491058" y="54934"/>
                  </a:cubicBezTo>
                  <a:close/>
                </a:path>
              </a:pathLst>
            </a:custGeom>
            <a:solidFill>
              <a:srgbClr val="3E525C">
                <a:alpha val="34901"/>
              </a:srgbClr>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FFFFFF"/>
                </a:solidFill>
                <a:latin typeface="Arial"/>
                <a:ea typeface="Arial"/>
                <a:cs typeface="Arial"/>
                <a:sym typeface="Arial"/>
              </a:endParaRPr>
            </a:p>
          </p:txBody>
        </p:sp>
        <p:sp>
          <p:nvSpPr>
            <p:cNvPr id="58" name="Google Shape;58;p3"/>
            <p:cNvSpPr/>
            <p:nvPr/>
          </p:nvSpPr>
          <p:spPr>
            <a:xfrm>
              <a:off x="-821801" y="1437837"/>
              <a:ext cx="4388463" cy="2286704"/>
            </a:xfrm>
            <a:custGeom>
              <a:rect b="b" l="l" r="r" t="t"/>
              <a:pathLst>
                <a:path extrusionOk="0" h="21600" w="21600">
                  <a:moveTo>
                    <a:pt x="2920" y="21600"/>
                  </a:moveTo>
                  <a:lnTo>
                    <a:pt x="0" y="21600"/>
                  </a:lnTo>
                  <a:lnTo>
                    <a:pt x="0" y="17011"/>
                  </a:lnTo>
                  <a:lnTo>
                    <a:pt x="2920" y="17011"/>
                  </a:lnTo>
                  <a:cubicBezTo>
                    <a:pt x="3826" y="17011"/>
                    <a:pt x="4670" y="16332"/>
                    <a:pt x="5313" y="15079"/>
                  </a:cubicBezTo>
                  <a:lnTo>
                    <a:pt x="11369" y="3275"/>
                  </a:lnTo>
                  <a:cubicBezTo>
                    <a:pt x="12453" y="1162"/>
                    <a:pt x="13894" y="0"/>
                    <a:pt x="15427" y="0"/>
                  </a:cubicBezTo>
                  <a:lnTo>
                    <a:pt x="21600" y="0"/>
                  </a:lnTo>
                  <a:lnTo>
                    <a:pt x="21600" y="4589"/>
                  </a:lnTo>
                  <a:lnTo>
                    <a:pt x="15427" y="4589"/>
                  </a:lnTo>
                  <a:cubicBezTo>
                    <a:pt x="14521" y="4589"/>
                    <a:pt x="13677" y="5268"/>
                    <a:pt x="13034" y="6521"/>
                  </a:cubicBezTo>
                  <a:lnTo>
                    <a:pt x="6978" y="18325"/>
                  </a:lnTo>
                  <a:cubicBezTo>
                    <a:pt x="5894" y="20438"/>
                    <a:pt x="4453" y="21600"/>
                    <a:pt x="2920" y="21600"/>
                  </a:cubicBezTo>
                  <a:close/>
                </a:path>
              </a:pathLst>
            </a:custGeom>
            <a:solidFill>
              <a:srgbClr val="178572"/>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59" name="Google Shape;59;p3"/>
            <p:cNvSpPr/>
            <p:nvPr/>
          </p:nvSpPr>
          <p:spPr>
            <a:xfrm>
              <a:off x="476604" y="2468260"/>
              <a:ext cx="677012" cy="686683"/>
            </a:xfrm>
            <a:custGeom>
              <a:rect b="b" l="l" r="r" t="t"/>
              <a:pathLst>
                <a:path extrusionOk="0" h="1095134" w="1096511">
                  <a:moveTo>
                    <a:pt x="547837" y="0"/>
                  </a:moveTo>
                  <a:lnTo>
                    <a:pt x="562700" y="13488"/>
                  </a:lnTo>
                  <a:lnTo>
                    <a:pt x="1096511" y="547254"/>
                  </a:lnTo>
                  <a:lnTo>
                    <a:pt x="548677" y="1095134"/>
                  </a:lnTo>
                  <a:lnTo>
                    <a:pt x="14814" y="561316"/>
                  </a:lnTo>
                  <a:lnTo>
                    <a:pt x="0" y="547881"/>
                  </a:lnTo>
                  <a:close/>
                </a:path>
              </a:pathLst>
            </a:custGeom>
            <a:solidFill>
              <a:srgbClr val="3E525C">
                <a:alpha val="34901"/>
              </a:srgbClr>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60" name="Google Shape;60;p3"/>
            <p:cNvSpPr/>
            <p:nvPr/>
          </p:nvSpPr>
          <p:spPr>
            <a:xfrm>
              <a:off x="-821803" y="2316724"/>
              <a:ext cx="4388468" cy="2085359"/>
            </a:xfrm>
            <a:custGeom>
              <a:rect b="b" l="l" r="r" t="t"/>
              <a:pathLst>
                <a:path extrusionOk="0" h="21600" w="21600">
                  <a:moveTo>
                    <a:pt x="21600" y="21600"/>
                  </a:moveTo>
                  <a:lnTo>
                    <a:pt x="15722" y="21600"/>
                  </a:lnTo>
                  <a:cubicBezTo>
                    <a:pt x="14188" y="21600"/>
                    <a:pt x="12748" y="20326"/>
                    <a:pt x="11664" y="18008"/>
                  </a:cubicBezTo>
                  <a:lnTo>
                    <a:pt x="6583" y="7150"/>
                  </a:lnTo>
                  <a:cubicBezTo>
                    <a:pt x="5948" y="5793"/>
                    <a:pt x="5096" y="5032"/>
                    <a:pt x="4190" y="5032"/>
                  </a:cubicBezTo>
                  <a:lnTo>
                    <a:pt x="0" y="5032"/>
                  </a:lnTo>
                  <a:lnTo>
                    <a:pt x="0" y="0"/>
                  </a:lnTo>
                  <a:lnTo>
                    <a:pt x="4190" y="0"/>
                  </a:lnTo>
                  <a:cubicBezTo>
                    <a:pt x="5723" y="0"/>
                    <a:pt x="7164" y="1274"/>
                    <a:pt x="8248" y="3592"/>
                  </a:cubicBezTo>
                  <a:lnTo>
                    <a:pt x="13329" y="14450"/>
                  </a:lnTo>
                  <a:cubicBezTo>
                    <a:pt x="13964" y="15807"/>
                    <a:pt x="14816" y="16568"/>
                    <a:pt x="15722" y="16568"/>
                  </a:cubicBezTo>
                  <a:lnTo>
                    <a:pt x="21600" y="16568"/>
                  </a:lnTo>
                  <a:lnTo>
                    <a:pt x="21600" y="21600"/>
                  </a:lnTo>
                  <a:close/>
                </a:path>
              </a:pathLst>
            </a:custGeom>
            <a:solidFill>
              <a:schemeClr val="accent6"/>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nvGrpSpPr>
            <p:cNvPr id="61" name="Google Shape;61;p3"/>
            <p:cNvGrpSpPr/>
            <p:nvPr/>
          </p:nvGrpSpPr>
          <p:grpSpPr>
            <a:xfrm>
              <a:off x="3033252" y="2174502"/>
              <a:ext cx="1249380" cy="645829"/>
              <a:chOff x="6243770" y="2350465"/>
              <a:chExt cx="2023536" cy="1029980"/>
            </a:xfrm>
          </p:grpSpPr>
          <p:sp>
            <p:nvSpPr>
              <p:cNvPr id="62" name="Google Shape;62;p3"/>
              <p:cNvSpPr/>
              <p:nvPr/>
            </p:nvSpPr>
            <p:spPr>
              <a:xfrm>
                <a:off x="6243770" y="2350465"/>
                <a:ext cx="2023536" cy="1029980"/>
              </a:xfrm>
              <a:custGeom>
                <a:rect b="b" l="l" r="r" t="t"/>
                <a:pathLst>
                  <a:path extrusionOk="0" h="21555" w="21600">
                    <a:moveTo>
                      <a:pt x="21518" y="10568"/>
                    </a:moveTo>
                    <a:cubicBezTo>
                      <a:pt x="21518" y="10515"/>
                      <a:pt x="21518" y="10408"/>
                      <a:pt x="21518" y="10355"/>
                    </a:cubicBezTo>
                    <a:lnTo>
                      <a:pt x="21518" y="10355"/>
                    </a:lnTo>
                    <a:cubicBezTo>
                      <a:pt x="21518" y="10195"/>
                      <a:pt x="21518" y="10035"/>
                      <a:pt x="21518" y="9875"/>
                    </a:cubicBezTo>
                    <a:lnTo>
                      <a:pt x="21518" y="9875"/>
                    </a:lnTo>
                    <a:cubicBezTo>
                      <a:pt x="21518" y="9822"/>
                      <a:pt x="21518" y="9715"/>
                      <a:pt x="21518" y="9662"/>
                    </a:cubicBezTo>
                    <a:lnTo>
                      <a:pt x="21518" y="9662"/>
                    </a:lnTo>
                    <a:cubicBezTo>
                      <a:pt x="21491" y="9128"/>
                      <a:pt x="21464" y="8595"/>
                      <a:pt x="21437" y="8115"/>
                    </a:cubicBezTo>
                    <a:lnTo>
                      <a:pt x="21437" y="8008"/>
                    </a:lnTo>
                    <a:cubicBezTo>
                      <a:pt x="21437" y="7955"/>
                      <a:pt x="21437" y="7955"/>
                      <a:pt x="21437" y="7902"/>
                    </a:cubicBezTo>
                    <a:lnTo>
                      <a:pt x="21437" y="7795"/>
                    </a:lnTo>
                    <a:cubicBezTo>
                      <a:pt x="21409" y="7635"/>
                      <a:pt x="21409" y="7475"/>
                      <a:pt x="21382" y="7315"/>
                    </a:cubicBezTo>
                    <a:lnTo>
                      <a:pt x="21382" y="7315"/>
                    </a:lnTo>
                    <a:lnTo>
                      <a:pt x="21355" y="7155"/>
                    </a:lnTo>
                    <a:cubicBezTo>
                      <a:pt x="21355" y="7155"/>
                      <a:pt x="21355" y="7155"/>
                      <a:pt x="21355" y="7102"/>
                    </a:cubicBezTo>
                    <a:lnTo>
                      <a:pt x="21355" y="7102"/>
                    </a:lnTo>
                    <a:lnTo>
                      <a:pt x="21328" y="6942"/>
                    </a:lnTo>
                    <a:cubicBezTo>
                      <a:pt x="21328" y="6942"/>
                      <a:pt x="21328" y="6942"/>
                      <a:pt x="21328" y="6942"/>
                    </a:cubicBezTo>
                    <a:lnTo>
                      <a:pt x="21328" y="6942"/>
                    </a:lnTo>
                    <a:lnTo>
                      <a:pt x="21301" y="6782"/>
                    </a:lnTo>
                    <a:cubicBezTo>
                      <a:pt x="21301" y="6728"/>
                      <a:pt x="21273" y="6622"/>
                      <a:pt x="21273" y="6568"/>
                    </a:cubicBezTo>
                    <a:cubicBezTo>
                      <a:pt x="21273" y="6515"/>
                      <a:pt x="21246" y="6462"/>
                      <a:pt x="21246" y="6408"/>
                    </a:cubicBezTo>
                    <a:lnTo>
                      <a:pt x="21246" y="6355"/>
                    </a:lnTo>
                    <a:lnTo>
                      <a:pt x="21192" y="6142"/>
                    </a:lnTo>
                    <a:cubicBezTo>
                      <a:pt x="21165" y="6035"/>
                      <a:pt x="21137" y="5928"/>
                      <a:pt x="21110" y="5822"/>
                    </a:cubicBezTo>
                    <a:lnTo>
                      <a:pt x="21110" y="5822"/>
                    </a:lnTo>
                    <a:lnTo>
                      <a:pt x="21056" y="5662"/>
                    </a:lnTo>
                    <a:lnTo>
                      <a:pt x="21056" y="5662"/>
                    </a:lnTo>
                    <a:lnTo>
                      <a:pt x="21001" y="5395"/>
                    </a:lnTo>
                    <a:cubicBezTo>
                      <a:pt x="20974" y="5288"/>
                      <a:pt x="20947" y="5235"/>
                      <a:pt x="20920" y="5128"/>
                    </a:cubicBezTo>
                    <a:lnTo>
                      <a:pt x="20920" y="5128"/>
                    </a:lnTo>
                    <a:lnTo>
                      <a:pt x="20865" y="4968"/>
                    </a:lnTo>
                    <a:lnTo>
                      <a:pt x="20865" y="4915"/>
                    </a:lnTo>
                    <a:lnTo>
                      <a:pt x="20757" y="4648"/>
                    </a:lnTo>
                    <a:cubicBezTo>
                      <a:pt x="20729" y="4595"/>
                      <a:pt x="20702" y="4542"/>
                      <a:pt x="20702" y="4488"/>
                    </a:cubicBezTo>
                    <a:lnTo>
                      <a:pt x="20702" y="4435"/>
                    </a:lnTo>
                    <a:lnTo>
                      <a:pt x="20648" y="4275"/>
                    </a:lnTo>
                    <a:lnTo>
                      <a:pt x="20648" y="4275"/>
                    </a:lnTo>
                    <a:lnTo>
                      <a:pt x="20512" y="3955"/>
                    </a:lnTo>
                    <a:cubicBezTo>
                      <a:pt x="20484" y="3902"/>
                      <a:pt x="20484" y="3848"/>
                      <a:pt x="20457" y="3848"/>
                    </a:cubicBezTo>
                    <a:lnTo>
                      <a:pt x="20430" y="3795"/>
                    </a:lnTo>
                    <a:cubicBezTo>
                      <a:pt x="20321" y="3582"/>
                      <a:pt x="20240" y="3368"/>
                      <a:pt x="20131" y="3208"/>
                    </a:cubicBezTo>
                    <a:cubicBezTo>
                      <a:pt x="19995" y="2995"/>
                      <a:pt x="19832" y="2728"/>
                      <a:pt x="19696" y="2568"/>
                    </a:cubicBezTo>
                    <a:cubicBezTo>
                      <a:pt x="19668" y="2515"/>
                      <a:pt x="19641" y="2515"/>
                      <a:pt x="19587" y="2462"/>
                    </a:cubicBezTo>
                    <a:cubicBezTo>
                      <a:pt x="19532" y="2408"/>
                      <a:pt x="19451" y="2302"/>
                      <a:pt x="19396" y="2248"/>
                    </a:cubicBezTo>
                    <a:cubicBezTo>
                      <a:pt x="19369" y="2195"/>
                      <a:pt x="19342" y="2195"/>
                      <a:pt x="19288" y="2142"/>
                    </a:cubicBezTo>
                    <a:cubicBezTo>
                      <a:pt x="19206" y="2088"/>
                      <a:pt x="19152" y="2035"/>
                      <a:pt x="19070" y="1928"/>
                    </a:cubicBezTo>
                    <a:cubicBezTo>
                      <a:pt x="19043" y="1875"/>
                      <a:pt x="19016" y="1875"/>
                      <a:pt x="18961" y="1875"/>
                    </a:cubicBezTo>
                    <a:lnTo>
                      <a:pt x="18961" y="1875"/>
                    </a:lnTo>
                    <a:cubicBezTo>
                      <a:pt x="18852" y="1768"/>
                      <a:pt x="18744" y="1715"/>
                      <a:pt x="18607" y="1662"/>
                    </a:cubicBezTo>
                    <a:cubicBezTo>
                      <a:pt x="18580" y="1662"/>
                      <a:pt x="18526" y="1608"/>
                      <a:pt x="18499" y="1608"/>
                    </a:cubicBezTo>
                    <a:cubicBezTo>
                      <a:pt x="18335" y="1502"/>
                      <a:pt x="18172" y="1448"/>
                      <a:pt x="18009" y="1395"/>
                    </a:cubicBezTo>
                    <a:cubicBezTo>
                      <a:pt x="17927" y="1395"/>
                      <a:pt x="17846" y="1342"/>
                      <a:pt x="17737" y="1342"/>
                    </a:cubicBezTo>
                    <a:cubicBezTo>
                      <a:pt x="17519" y="1288"/>
                      <a:pt x="17275" y="1288"/>
                      <a:pt x="17030" y="1288"/>
                    </a:cubicBezTo>
                    <a:cubicBezTo>
                      <a:pt x="16975" y="1288"/>
                      <a:pt x="16921" y="1288"/>
                      <a:pt x="16866" y="1288"/>
                    </a:cubicBezTo>
                    <a:cubicBezTo>
                      <a:pt x="16758" y="1288"/>
                      <a:pt x="16676" y="1288"/>
                      <a:pt x="16567" y="1288"/>
                    </a:cubicBezTo>
                    <a:cubicBezTo>
                      <a:pt x="16486" y="1288"/>
                      <a:pt x="16404" y="1288"/>
                      <a:pt x="16350" y="1288"/>
                    </a:cubicBezTo>
                    <a:cubicBezTo>
                      <a:pt x="16322" y="1288"/>
                      <a:pt x="16268" y="1288"/>
                      <a:pt x="16241" y="1288"/>
                    </a:cubicBezTo>
                    <a:cubicBezTo>
                      <a:pt x="16159" y="1288"/>
                      <a:pt x="16077" y="1288"/>
                      <a:pt x="16023" y="1342"/>
                    </a:cubicBezTo>
                    <a:cubicBezTo>
                      <a:pt x="15887" y="1395"/>
                      <a:pt x="15751" y="1448"/>
                      <a:pt x="15615" y="1502"/>
                    </a:cubicBezTo>
                    <a:cubicBezTo>
                      <a:pt x="15561" y="1502"/>
                      <a:pt x="15533" y="1555"/>
                      <a:pt x="15506" y="1555"/>
                    </a:cubicBezTo>
                    <a:lnTo>
                      <a:pt x="15506" y="1555"/>
                    </a:lnTo>
                    <a:cubicBezTo>
                      <a:pt x="15370" y="1662"/>
                      <a:pt x="15207" y="1715"/>
                      <a:pt x="15044" y="1715"/>
                    </a:cubicBezTo>
                    <a:lnTo>
                      <a:pt x="13303" y="1715"/>
                    </a:lnTo>
                    <a:lnTo>
                      <a:pt x="13140" y="915"/>
                    </a:lnTo>
                    <a:lnTo>
                      <a:pt x="13140" y="862"/>
                    </a:lnTo>
                    <a:cubicBezTo>
                      <a:pt x="13112" y="755"/>
                      <a:pt x="13085" y="648"/>
                      <a:pt x="13031" y="542"/>
                    </a:cubicBezTo>
                    <a:lnTo>
                      <a:pt x="13031" y="488"/>
                    </a:lnTo>
                    <a:lnTo>
                      <a:pt x="13031" y="488"/>
                    </a:lnTo>
                    <a:lnTo>
                      <a:pt x="13031" y="488"/>
                    </a:lnTo>
                    <a:cubicBezTo>
                      <a:pt x="12976" y="382"/>
                      <a:pt x="12895" y="275"/>
                      <a:pt x="12840" y="222"/>
                    </a:cubicBezTo>
                    <a:lnTo>
                      <a:pt x="12623" y="62"/>
                    </a:lnTo>
                    <a:cubicBezTo>
                      <a:pt x="12487" y="8"/>
                      <a:pt x="12351" y="-45"/>
                      <a:pt x="12215" y="62"/>
                    </a:cubicBezTo>
                    <a:cubicBezTo>
                      <a:pt x="12215" y="62"/>
                      <a:pt x="12187" y="62"/>
                      <a:pt x="12187" y="62"/>
                    </a:cubicBezTo>
                    <a:lnTo>
                      <a:pt x="11752" y="435"/>
                    </a:lnTo>
                    <a:lnTo>
                      <a:pt x="11888" y="1608"/>
                    </a:lnTo>
                    <a:lnTo>
                      <a:pt x="9712" y="1608"/>
                    </a:lnTo>
                    <a:cubicBezTo>
                      <a:pt x="9658" y="1608"/>
                      <a:pt x="9603" y="1608"/>
                      <a:pt x="9576" y="1608"/>
                    </a:cubicBezTo>
                    <a:lnTo>
                      <a:pt x="9576" y="1608"/>
                    </a:lnTo>
                    <a:cubicBezTo>
                      <a:pt x="9467" y="1608"/>
                      <a:pt x="9358" y="1608"/>
                      <a:pt x="9249" y="1608"/>
                    </a:cubicBezTo>
                    <a:cubicBezTo>
                      <a:pt x="9086" y="1608"/>
                      <a:pt x="8950" y="1608"/>
                      <a:pt x="8760" y="1555"/>
                    </a:cubicBezTo>
                    <a:lnTo>
                      <a:pt x="8760" y="1555"/>
                    </a:lnTo>
                    <a:cubicBezTo>
                      <a:pt x="8760" y="1555"/>
                      <a:pt x="8760" y="1555"/>
                      <a:pt x="8733" y="1555"/>
                    </a:cubicBezTo>
                    <a:cubicBezTo>
                      <a:pt x="8461" y="1555"/>
                      <a:pt x="8134" y="1502"/>
                      <a:pt x="7753" y="1448"/>
                    </a:cubicBezTo>
                    <a:cubicBezTo>
                      <a:pt x="7563" y="1448"/>
                      <a:pt x="7400" y="1395"/>
                      <a:pt x="7209" y="1395"/>
                    </a:cubicBezTo>
                    <a:cubicBezTo>
                      <a:pt x="6964" y="1342"/>
                      <a:pt x="6692" y="1342"/>
                      <a:pt x="6420" y="1288"/>
                    </a:cubicBezTo>
                    <a:cubicBezTo>
                      <a:pt x="6067" y="1235"/>
                      <a:pt x="5740" y="1235"/>
                      <a:pt x="5468" y="1182"/>
                    </a:cubicBezTo>
                    <a:cubicBezTo>
                      <a:pt x="5223" y="1182"/>
                      <a:pt x="5033" y="1182"/>
                      <a:pt x="4842" y="1182"/>
                    </a:cubicBezTo>
                    <a:cubicBezTo>
                      <a:pt x="4734" y="1182"/>
                      <a:pt x="4652" y="1182"/>
                      <a:pt x="4543" y="1182"/>
                    </a:cubicBezTo>
                    <a:cubicBezTo>
                      <a:pt x="4462" y="1182"/>
                      <a:pt x="4353" y="1182"/>
                      <a:pt x="4244" y="1235"/>
                    </a:cubicBezTo>
                    <a:cubicBezTo>
                      <a:pt x="4190" y="1235"/>
                      <a:pt x="4135" y="1235"/>
                      <a:pt x="4108" y="1235"/>
                    </a:cubicBezTo>
                    <a:cubicBezTo>
                      <a:pt x="3972" y="1235"/>
                      <a:pt x="3836" y="1288"/>
                      <a:pt x="3673" y="1342"/>
                    </a:cubicBezTo>
                    <a:lnTo>
                      <a:pt x="3673" y="1342"/>
                    </a:lnTo>
                    <a:cubicBezTo>
                      <a:pt x="3591" y="1342"/>
                      <a:pt x="3482" y="1395"/>
                      <a:pt x="3373" y="1448"/>
                    </a:cubicBezTo>
                    <a:cubicBezTo>
                      <a:pt x="3265" y="1502"/>
                      <a:pt x="3183" y="1502"/>
                      <a:pt x="3074" y="1555"/>
                    </a:cubicBezTo>
                    <a:cubicBezTo>
                      <a:pt x="2992" y="1608"/>
                      <a:pt x="2911" y="1608"/>
                      <a:pt x="2856" y="1662"/>
                    </a:cubicBezTo>
                    <a:lnTo>
                      <a:pt x="2856" y="1662"/>
                    </a:lnTo>
                    <a:lnTo>
                      <a:pt x="2802" y="1662"/>
                    </a:lnTo>
                    <a:cubicBezTo>
                      <a:pt x="2748" y="1662"/>
                      <a:pt x="2720" y="1715"/>
                      <a:pt x="2666" y="1715"/>
                    </a:cubicBezTo>
                    <a:cubicBezTo>
                      <a:pt x="2530" y="1768"/>
                      <a:pt x="2421" y="1822"/>
                      <a:pt x="2285" y="1875"/>
                    </a:cubicBezTo>
                    <a:lnTo>
                      <a:pt x="2285" y="1875"/>
                    </a:lnTo>
                    <a:cubicBezTo>
                      <a:pt x="2204" y="1928"/>
                      <a:pt x="2122" y="1928"/>
                      <a:pt x="2040" y="1982"/>
                    </a:cubicBezTo>
                    <a:cubicBezTo>
                      <a:pt x="1904" y="2035"/>
                      <a:pt x="1768" y="2142"/>
                      <a:pt x="1632" y="2195"/>
                    </a:cubicBezTo>
                    <a:cubicBezTo>
                      <a:pt x="1469" y="2302"/>
                      <a:pt x="1333" y="2355"/>
                      <a:pt x="1224" y="2408"/>
                    </a:cubicBezTo>
                    <a:cubicBezTo>
                      <a:pt x="1170" y="2408"/>
                      <a:pt x="1143" y="2462"/>
                      <a:pt x="1143" y="2462"/>
                    </a:cubicBezTo>
                    <a:lnTo>
                      <a:pt x="843" y="2622"/>
                    </a:lnTo>
                    <a:cubicBezTo>
                      <a:pt x="762" y="2675"/>
                      <a:pt x="707" y="2728"/>
                      <a:pt x="653" y="2835"/>
                    </a:cubicBezTo>
                    <a:cubicBezTo>
                      <a:pt x="626" y="2835"/>
                      <a:pt x="626" y="2888"/>
                      <a:pt x="599" y="2942"/>
                    </a:cubicBezTo>
                    <a:cubicBezTo>
                      <a:pt x="544" y="3048"/>
                      <a:pt x="490" y="3155"/>
                      <a:pt x="463" y="3262"/>
                    </a:cubicBezTo>
                    <a:lnTo>
                      <a:pt x="354" y="3528"/>
                    </a:lnTo>
                    <a:lnTo>
                      <a:pt x="354" y="3582"/>
                    </a:lnTo>
                    <a:lnTo>
                      <a:pt x="327" y="3688"/>
                    </a:lnTo>
                    <a:lnTo>
                      <a:pt x="327" y="3742"/>
                    </a:lnTo>
                    <a:lnTo>
                      <a:pt x="299" y="3848"/>
                    </a:lnTo>
                    <a:lnTo>
                      <a:pt x="299" y="3848"/>
                    </a:lnTo>
                    <a:cubicBezTo>
                      <a:pt x="218" y="4222"/>
                      <a:pt x="163" y="4755"/>
                      <a:pt x="109" y="5395"/>
                    </a:cubicBezTo>
                    <a:lnTo>
                      <a:pt x="109" y="5502"/>
                    </a:lnTo>
                    <a:lnTo>
                      <a:pt x="109" y="5502"/>
                    </a:lnTo>
                    <a:cubicBezTo>
                      <a:pt x="109" y="5662"/>
                      <a:pt x="82" y="5768"/>
                      <a:pt x="82" y="5928"/>
                    </a:cubicBezTo>
                    <a:lnTo>
                      <a:pt x="82" y="5982"/>
                    </a:lnTo>
                    <a:cubicBezTo>
                      <a:pt x="82" y="6142"/>
                      <a:pt x="54" y="6302"/>
                      <a:pt x="54" y="6515"/>
                    </a:cubicBezTo>
                    <a:lnTo>
                      <a:pt x="54" y="6568"/>
                    </a:lnTo>
                    <a:lnTo>
                      <a:pt x="54" y="6568"/>
                    </a:lnTo>
                    <a:cubicBezTo>
                      <a:pt x="54" y="6622"/>
                      <a:pt x="54" y="6728"/>
                      <a:pt x="54" y="6782"/>
                    </a:cubicBezTo>
                    <a:lnTo>
                      <a:pt x="54" y="6835"/>
                    </a:lnTo>
                    <a:lnTo>
                      <a:pt x="54" y="6835"/>
                    </a:lnTo>
                    <a:cubicBezTo>
                      <a:pt x="54" y="6888"/>
                      <a:pt x="54" y="6995"/>
                      <a:pt x="54" y="7048"/>
                    </a:cubicBezTo>
                    <a:lnTo>
                      <a:pt x="54" y="7102"/>
                    </a:lnTo>
                    <a:lnTo>
                      <a:pt x="54" y="7102"/>
                    </a:lnTo>
                    <a:cubicBezTo>
                      <a:pt x="54" y="7262"/>
                      <a:pt x="54" y="7475"/>
                      <a:pt x="27" y="7635"/>
                    </a:cubicBezTo>
                    <a:lnTo>
                      <a:pt x="27" y="7635"/>
                    </a:lnTo>
                    <a:cubicBezTo>
                      <a:pt x="0" y="8222"/>
                      <a:pt x="0" y="8808"/>
                      <a:pt x="0" y="9448"/>
                    </a:cubicBezTo>
                    <a:lnTo>
                      <a:pt x="0" y="9448"/>
                    </a:lnTo>
                    <a:cubicBezTo>
                      <a:pt x="0" y="9822"/>
                      <a:pt x="0" y="10248"/>
                      <a:pt x="0" y="10622"/>
                    </a:cubicBezTo>
                    <a:cubicBezTo>
                      <a:pt x="0" y="10675"/>
                      <a:pt x="0" y="10675"/>
                      <a:pt x="0" y="10728"/>
                    </a:cubicBezTo>
                    <a:cubicBezTo>
                      <a:pt x="0" y="10728"/>
                      <a:pt x="0" y="10782"/>
                      <a:pt x="0" y="10782"/>
                    </a:cubicBezTo>
                    <a:cubicBezTo>
                      <a:pt x="0" y="10782"/>
                      <a:pt x="0" y="10835"/>
                      <a:pt x="0" y="10835"/>
                    </a:cubicBezTo>
                    <a:cubicBezTo>
                      <a:pt x="0" y="10888"/>
                      <a:pt x="0" y="10888"/>
                      <a:pt x="0" y="10942"/>
                    </a:cubicBezTo>
                    <a:cubicBezTo>
                      <a:pt x="0" y="11315"/>
                      <a:pt x="0" y="11742"/>
                      <a:pt x="0" y="12115"/>
                    </a:cubicBezTo>
                    <a:lnTo>
                      <a:pt x="0" y="12115"/>
                    </a:lnTo>
                    <a:lnTo>
                      <a:pt x="0" y="12115"/>
                    </a:lnTo>
                    <a:cubicBezTo>
                      <a:pt x="0" y="12702"/>
                      <a:pt x="27" y="13342"/>
                      <a:pt x="27" y="13875"/>
                    </a:cubicBezTo>
                    <a:lnTo>
                      <a:pt x="27" y="13875"/>
                    </a:lnTo>
                    <a:lnTo>
                      <a:pt x="27" y="13928"/>
                    </a:lnTo>
                    <a:cubicBezTo>
                      <a:pt x="27" y="14088"/>
                      <a:pt x="27" y="14302"/>
                      <a:pt x="54" y="14462"/>
                    </a:cubicBezTo>
                    <a:lnTo>
                      <a:pt x="54" y="14462"/>
                    </a:lnTo>
                    <a:lnTo>
                      <a:pt x="54" y="14515"/>
                    </a:lnTo>
                    <a:cubicBezTo>
                      <a:pt x="54" y="14568"/>
                      <a:pt x="54" y="14675"/>
                      <a:pt x="54" y="14728"/>
                    </a:cubicBezTo>
                    <a:lnTo>
                      <a:pt x="54" y="14728"/>
                    </a:lnTo>
                    <a:lnTo>
                      <a:pt x="54" y="14782"/>
                    </a:lnTo>
                    <a:cubicBezTo>
                      <a:pt x="54" y="14835"/>
                      <a:pt x="54" y="14942"/>
                      <a:pt x="54" y="14995"/>
                    </a:cubicBezTo>
                    <a:lnTo>
                      <a:pt x="54" y="14995"/>
                    </a:lnTo>
                    <a:lnTo>
                      <a:pt x="54" y="15048"/>
                    </a:lnTo>
                    <a:cubicBezTo>
                      <a:pt x="54" y="15262"/>
                      <a:pt x="82" y="15422"/>
                      <a:pt x="82" y="15582"/>
                    </a:cubicBezTo>
                    <a:lnTo>
                      <a:pt x="82" y="15635"/>
                    </a:lnTo>
                    <a:cubicBezTo>
                      <a:pt x="82" y="15742"/>
                      <a:pt x="109" y="15902"/>
                      <a:pt x="109" y="16062"/>
                    </a:cubicBezTo>
                    <a:lnTo>
                      <a:pt x="109" y="16062"/>
                    </a:lnTo>
                    <a:lnTo>
                      <a:pt x="109" y="16168"/>
                    </a:lnTo>
                    <a:cubicBezTo>
                      <a:pt x="163" y="16808"/>
                      <a:pt x="218" y="17288"/>
                      <a:pt x="299" y="17715"/>
                    </a:cubicBezTo>
                    <a:lnTo>
                      <a:pt x="299" y="17715"/>
                    </a:lnTo>
                    <a:lnTo>
                      <a:pt x="354" y="17928"/>
                    </a:lnTo>
                    <a:cubicBezTo>
                      <a:pt x="354" y="17928"/>
                      <a:pt x="354" y="17928"/>
                      <a:pt x="354" y="17928"/>
                    </a:cubicBezTo>
                    <a:lnTo>
                      <a:pt x="354" y="17928"/>
                    </a:lnTo>
                    <a:lnTo>
                      <a:pt x="381" y="18035"/>
                    </a:lnTo>
                    <a:lnTo>
                      <a:pt x="381" y="18035"/>
                    </a:lnTo>
                    <a:cubicBezTo>
                      <a:pt x="408" y="18088"/>
                      <a:pt x="408" y="18142"/>
                      <a:pt x="435" y="18195"/>
                    </a:cubicBezTo>
                    <a:lnTo>
                      <a:pt x="435" y="18248"/>
                    </a:lnTo>
                    <a:cubicBezTo>
                      <a:pt x="490" y="18408"/>
                      <a:pt x="517" y="18515"/>
                      <a:pt x="571" y="18568"/>
                    </a:cubicBezTo>
                    <a:cubicBezTo>
                      <a:pt x="599" y="18622"/>
                      <a:pt x="599" y="18622"/>
                      <a:pt x="626" y="18675"/>
                    </a:cubicBezTo>
                    <a:cubicBezTo>
                      <a:pt x="680" y="18782"/>
                      <a:pt x="762" y="18835"/>
                      <a:pt x="816" y="18888"/>
                    </a:cubicBezTo>
                    <a:lnTo>
                      <a:pt x="1115" y="19048"/>
                    </a:lnTo>
                    <a:cubicBezTo>
                      <a:pt x="1115" y="19048"/>
                      <a:pt x="1143" y="19048"/>
                      <a:pt x="1197" y="19102"/>
                    </a:cubicBezTo>
                    <a:cubicBezTo>
                      <a:pt x="1306" y="19155"/>
                      <a:pt x="1442" y="19208"/>
                      <a:pt x="1605" y="19315"/>
                    </a:cubicBezTo>
                    <a:cubicBezTo>
                      <a:pt x="1741" y="19368"/>
                      <a:pt x="1877" y="19475"/>
                      <a:pt x="2013" y="19528"/>
                    </a:cubicBezTo>
                    <a:cubicBezTo>
                      <a:pt x="2095" y="19582"/>
                      <a:pt x="2176" y="19582"/>
                      <a:pt x="2258" y="19635"/>
                    </a:cubicBezTo>
                    <a:lnTo>
                      <a:pt x="2258" y="19635"/>
                    </a:lnTo>
                    <a:cubicBezTo>
                      <a:pt x="2394" y="19688"/>
                      <a:pt x="2503" y="19742"/>
                      <a:pt x="2639" y="19795"/>
                    </a:cubicBezTo>
                    <a:cubicBezTo>
                      <a:pt x="2693" y="19795"/>
                      <a:pt x="2720" y="19848"/>
                      <a:pt x="2775" y="19848"/>
                    </a:cubicBezTo>
                    <a:lnTo>
                      <a:pt x="2856" y="19902"/>
                    </a:lnTo>
                    <a:lnTo>
                      <a:pt x="2856" y="19902"/>
                    </a:lnTo>
                    <a:cubicBezTo>
                      <a:pt x="2938" y="19955"/>
                      <a:pt x="3020" y="19955"/>
                      <a:pt x="3074" y="19955"/>
                    </a:cubicBezTo>
                    <a:cubicBezTo>
                      <a:pt x="3156" y="20008"/>
                      <a:pt x="3264" y="20008"/>
                      <a:pt x="3373" y="20062"/>
                    </a:cubicBezTo>
                    <a:cubicBezTo>
                      <a:pt x="3482" y="20115"/>
                      <a:pt x="3591" y="20115"/>
                      <a:pt x="3673" y="20168"/>
                    </a:cubicBezTo>
                    <a:lnTo>
                      <a:pt x="3673" y="20168"/>
                    </a:lnTo>
                    <a:cubicBezTo>
                      <a:pt x="3836" y="20222"/>
                      <a:pt x="3972" y="20222"/>
                      <a:pt x="4108" y="20275"/>
                    </a:cubicBezTo>
                    <a:cubicBezTo>
                      <a:pt x="4162" y="20275"/>
                      <a:pt x="4217" y="20275"/>
                      <a:pt x="4244" y="20275"/>
                    </a:cubicBezTo>
                    <a:cubicBezTo>
                      <a:pt x="4353" y="20275"/>
                      <a:pt x="4434" y="20275"/>
                      <a:pt x="4543" y="20328"/>
                    </a:cubicBezTo>
                    <a:cubicBezTo>
                      <a:pt x="4625" y="20328"/>
                      <a:pt x="4734" y="20328"/>
                      <a:pt x="4842" y="20328"/>
                    </a:cubicBezTo>
                    <a:cubicBezTo>
                      <a:pt x="5033" y="20328"/>
                      <a:pt x="5223" y="20328"/>
                      <a:pt x="5468" y="20328"/>
                    </a:cubicBezTo>
                    <a:cubicBezTo>
                      <a:pt x="5740" y="20328"/>
                      <a:pt x="6039" y="20275"/>
                      <a:pt x="6420" y="20222"/>
                    </a:cubicBezTo>
                    <a:cubicBezTo>
                      <a:pt x="6665" y="20168"/>
                      <a:pt x="6937" y="20168"/>
                      <a:pt x="7209" y="20115"/>
                    </a:cubicBezTo>
                    <a:cubicBezTo>
                      <a:pt x="7400" y="20115"/>
                      <a:pt x="7563" y="20062"/>
                      <a:pt x="7753" y="20062"/>
                    </a:cubicBezTo>
                    <a:cubicBezTo>
                      <a:pt x="8134" y="20008"/>
                      <a:pt x="8461" y="19955"/>
                      <a:pt x="8733" y="19955"/>
                    </a:cubicBezTo>
                    <a:cubicBezTo>
                      <a:pt x="8733" y="19955"/>
                      <a:pt x="8733" y="19955"/>
                      <a:pt x="8760" y="19955"/>
                    </a:cubicBezTo>
                    <a:lnTo>
                      <a:pt x="8760" y="19955"/>
                    </a:lnTo>
                    <a:cubicBezTo>
                      <a:pt x="8923" y="19955"/>
                      <a:pt x="9086" y="19955"/>
                      <a:pt x="9249" y="19902"/>
                    </a:cubicBezTo>
                    <a:cubicBezTo>
                      <a:pt x="9358" y="19902"/>
                      <a:pt x="9467" y="19902"/>
                      <a:pt x="9576" y="19902"/>
                    </a:cubicBezTo>
                    <a:lnTo>
                      <a:pt x="9603" y="19902"/>
                    </a:lnTo>
                    <a:cubicBezTo>
                      <a:pt x="9658" y="19902"/>
                      <a:pt x="9685" y="19902"/>
                      <a:pt x="9739" y="19902"/>
                    </a:cubicBezTo>
                    <a:lnTo>
                      <a:pt x="11915" y="19902"/>
                    </a:lnTo>
                    <a:lnTo>
                      <a:pt x="11779" y="21075"/>
                    </a:lnTo>
                    <a:lnTo>
                      <a:pt x="12187" y="21448"/>
                    </a:lnTo>
                    <a:lnTo>
                      <a:pt x="12215" y="21448"/>
                    </a:lnTo>
                    <a:cubicBezTo>
                      <a:pt x="12323" y="21555"/>
                      <a:pt x="12487" y="21555"/>
                      <a:pt x="12514" y="21555"/>
                    </a:cubicBezTo>
                    <a:cubicBezTo>
                      <a:pt x="12514" y="21555"/>
                      <a:pt x="12514" y="21555"/>
                      <a:pt x="12514" y="21555"/>
                    </a:cubicBezTo>
                    <a:cubicBezTo>
                      <a:pt x="12568" y="21555"/>
                      <a:pt x="12596" y="21555"/>
                      <a:pt x="12650" y="21555"/>
                    </a:cubicBezTo>
                    <a:cubicBezTo>
                      <a:pt x="12677" y="21555"/>
                      <a:pt x="12677" y="21555"/>
                      <a:pt x="12704" y="21555"/>
                    </a:cubicBezTo>
                    <a:lnTo>
                      <a:pt x="12704" y="21555"/>
                    </a:lnTo>
                    <a:cubicBezTo>
                      <a:pt x="12732" y="21555"/>
                      <a:pt x="12732" y="21555"/>
                      <a:pt x="12759" y="21555"/>
                    </a:cubicBezTo>
                    <a:cubicBezTo>
                      <a:pt x="12786" y="21555"/>
                      <a:pt x="12813" y="21502"/>
                      <a:pt x="12840" y="21502"/>
                    </a:cubicBezTo>
                    <a:cubicBezTo>
                      <a:pt x="12922" y="21448"/>
                      <a:pt x="13031" y="21288"/>
                      <a:pt x="13085" y="21182"/>
                    </a:cubicBezTo>
                    <a:lnTo>
                      <a:pt x="13112" y="21128"/>
                    </a:lnTo>
                    <a:cubicBezTo>
                      <a:pt x="13167" y="21022"/>
                      <a:pt x="13194" y="20915"/>
                      <a:pt x="13221" y="20808"/>
                    </a:cubicBezTo>
                    <a:lnTo>
                      <a:pt x="13384" y="20008"/>
                    </a:lnTo>
                    <a:lnTo>
                      <a:pt x="15125" y="20008"/>
                    </a:lnTo>
                    <a:cubicBezTo>
                      <a:pt x="15289" y="20008"/>
                      <a:pt x="15425" y="20062"/>
                      <a:pt x="15588" y="20168"/>
                    </a:cubicBezTo>
                    <a:lnTo>
                      <a:pt x="15588" y="20168"/>
                    </a:lnTo>
                    <a:cubicBezTo>
                      <a:pt x="15615" y="20168"/>
                      <a:pt x="15669" y="20222"/>
                      <a:pt x="15697" y="20222"/>
                    </a:cubicBezTo>
                    <a:cubicBezTo>
                      <a:pt x="15833" y="20275"/>
                      <a:pt x="15969" y="20328"/>
                      <a:pt x="16105" y="20382"/>
                    </a:cubicBezTo>
                    <a:cubicBezTo>
                      <a:pt x="16186" y="20382"/>
                      <a:pt x="16241" y="20435"/>
                      <a:pt x="16322" y="20435"/>
                    </a:cubicBezTo>
                    <a:cubicBezTo>
                      <a:pt x="16350" y="20435"/>
                      <a:pt x="16404" y="20435"/>
                      <a:pt x="16431" y="20435"/>
                    </a:cubicBezTo>
                    <a:cubicBezTo>
                      <a:pt x="16486" y="20435"/>
                      <a:pt x="16567" y="20435"/>
                      <a:pt x="16649" y="20435"/>
                    </a:cubicBezTo>
                    <a:cubicBezTo>
                      <a:pt x="16758" y="20435"/>
                      <a:pt x="16839" y="20435"/>
                      <a:pt x="16948" y="20435"/>
                    </a:cubicBezTo>
                    <a:cubicBezTo>
                      <a:pt x="17002" y="20435"/>
                      <a:pt x="17057" y="20435"/>
                      <a:pt x="17111" y="20435"/>
                    </a:cubicBezTo>
                    <a:cubicBezTo>
                      <a:pt x="17356" y="20435"/>
                      <a:pt x="17601" y="20435"/>
                      <a:pt x="17819" y="20382"/>
                    </a:cubicBezTo>
                    <a:cubicBezTo>
                      <a:pt x="17900" y="20382"/>
                      <a:pt x="18009" y="20328"/>
                      <a:pt x="18091" y="20328"/>
                    </a:cubicBezTo>
                    <a:cubicBezTo>
                      <a:pt x="18254" y="20275"/>
                      <a:pt x="18417" y="20222"/>
                      <a:pt x="18580" y="20115"/>
                    </a:cubicBezTo>
                    <a:cubicBezTo>
                      <a:pt x="18635" y="20115"/>
                      <a:pt x="18662" y="20062"/>
                      <a:pt x="18689" y="20062"/>
                    </a:cubicBezTo>
                    <a:cubicBezTo>
                      <a:pt x="18798" y="20008"/>
                      <a:pt x="18934" y="19902"/>
                      <a:pt x="19043" y="19848"/>
                    </a:cubicBezTo>
                    <a:lnTo>
                      <a:pt x="19043" y="19848"/>
                    </a:lnTo>
                    <a:cubicBezTo>
                      <a:pt x="19070" y="19848"/>
                      <a:pt x="19097" y="19795"/>
                      <a:pt x="19152" y="19795"/>
                    </a:cubicBezTo>
                    <a:cubicBezTo>
                      <a:pt x="19233" y="19742"/>
                      <a:pt x="19288" y="19688"/>
                      <a:pt x="19369" y="19582"/>
                    </a:cubicBezTo>
                    <a:cubicBezTo>
                      <a:pt x="19396" y="19528"/>
                      <a:pt x="19451" y="19528"/>
                      <a:pt x="19478" y="19475"/>
                    </a:cubicBezTo>
                    <a:cubicBezTo>
                      <a:pt x="19532" y="19422"/>
                      <a:pt x="19614" y="19315"/>
                      <a:pt x="19668" y="19262"/>
                    </a:cubicBezTo>
                    <a:cubicBezTo>
                      <a:pt x="19696" y="19208"/>
                      <a:pt x="19723" y="19208"/>
                      <a:pt x="19777" y="19155"/>
                    </a:cubicBezTo>
                    <a:cubicBezTo>
                      <a:pt x="19940" y="18942"/>
                      <a:pt x="20076" y="18728"/>
                      <a:pt x="20212" y="18515"/>
                    </a:cubicBezTo>
                    <a:cubicBezTo>
                      <a:pt x="20321" y="18302"/>
                      <a:pt x="20430" y="18142"/>
                      <a:pt x="20512" y="17928"/>
                    </a:cubicBezTo>
                    <a:lnTo>
                      <a:pt x="20539" y="17875"/>
                    </a:lnTo>
                    <a:cubicBezTo>
                      <a:pt x="20566" y="17822"/>
                      <a:pt x="20566" y="17768"/>
                      <a:pt x="20593" y="17768"/>
                    </a:cubicBezTo>
                    <a:lnTo>
                      <a:pt x="20729" y="17448"/>
                    </a:lnTo>
                    <a:lnTo>
                      <a:pt x="20729" y="17448"/>
                    </a:lnTo>
                    <a:lnTo>
                      <a:pt x="20784" y="17288"/>
                    </a:lnTo>
                    <a:lnTo>
                      <a:pt x="20784" y="17235"/>
                    </a:lnTo>
                    <a:cubicBezTo>
                      <a:pt x="20811" y="17182"/>
                      <a:pt x="20838" y="17128"/>
                      <a:pt x="20865" y="17022"/>
                    </a:cubicBezTo>
                    <a:lnTo>
                      <a:pt x="20865" y="16968"/>
                    </a:lnTo>
                    <a:cubicBezTo>
                      <a:pt x="20893" y="16915"/>
                      <a:pt x="20893" y="16862"/>
                      <a:pt x="20920" y="16808"/>
                    </a:cubicBezTo>
                    <a:lnTo>
                      <a:pt x="21001" y="16542"/>
                    </a:lnTo>
                    <a:lnTo>
                      <a:pt x="21001" y="16542"/>
                    </a:lnTo>
                    <a:cubicBezTo>
                      <a:pt x="21029" y="16435"/>
                      <a:pt x="21056" y="16382"/>
                      <a:pt x="21083" y="16275"/>
                    </a:cubicBezTo>
                    <a:lnTo>
                      <a:pt x="21137" y="16008"/>
                    </a:lnTo>
                    <a:lnTo>
                      <a:pt x="21137" y="16008"/>
                    </a:lnTo>
                    <a:lnTo>
                      <a:pt x="21192" y="15848"/>
                    </a:lnTo>
                    <a:lnTo>
                      <a:pt x="21192" y="15848"/>
                    </a:lnTo>
                    <a:lnTo>
                      <a:pt x="21246" y="15635"/>
                    </a:lnTo>
                    <a:lnTo>
                      <a:pt x="21246" y="15635"/>
                    </a:lnTo>
                    <a:cubicBezTo>
                      <a:pt x="21246" y="15582"/>
                      <a:pt x="21273" y="15528"/>
                      <a:pt x="21273" y="15475"/>
                    </a:cubicBezTo>
                    <a:lnTo>
                      <a:pt x="21328" y="15262"/>
                    </a:lnTo>
                    <a:lnTo>
                      <a:pt x="21328" y="15208"/>
                    </a:lnTo>
                    <a:cubicBezTo>
                      <a:pt x="21328" y="15155"/>
                      <a:pt x="21355" y="15102"/>
                      <a:pt x="21355" y="15048"/>
                    </a:cubicBezTo>
                    <a:cubicBezTo>
                      <a:pt x="21355" y="14995"/>
                      <a:pt x="21382" y="14888"/>
                      <a:pt x="21382" y="14835"/>
                    </a:cubicBezTo>
                    <a:lnTo>
                      <a:pt x="21410" y="14675"/>
                    </a:lnTo>
                    <a:lnTo>
                      <a:pt x="21410" y="14675"/>
                    </a:lnTo>
                    <a:cubicBezTo>
                      <a:pt x="21410" y="14675"/>
                      <a:pt x="21410" y="14675"/>
                      <a:pt x="21410" y="14675"/>
                    </a:cubicBezTo>
                    <a:lnTo>
                      <a:pt x="21437" y="14515"/>
                    </a:lnTo>
                    <a:lnTo>
                      <a:pt x="21437" y="14515"/>
                    </a:lnTo>
                    <a:cubicBezTo>
                      <a:pt x="21437" y="14515"/>
                      <a:pt x="21437" y="14515"/>
                      <a:pt x="21437" y="14515"/>
                    </a:cubicBezTo>
                    <a:lnTo>
                      <a:pt x="21464" y="14355"/>
                    </a:lnTo>
                    <a:lnTo>
                      <a:pt x="21464" y="14355"/>
                    </a:lnTo>
                    <a:cubicBezTo>
                      <a:pt x="21491" y="14195"/>
                      <a:pt x="21491" y="14035"/>
                      <a:pt x="21518" y="13875"/>
                    </a:cubicBezTo>
                    <a:lnTo>
                      <a:pt x="21518" y="13768"/>
                    </a:lnTo>
                    <a:lnTo>
                      <a:pt x="21518" y="13768"/>
                    </a:lnTo>
                    <a:cubicBezTo>
                      <a:pt x="21518" y="13715"/>
                      <a:pt x="21518" y="13715"/>
                      <a:pt x="21518" y="13662"/>
                    </a:cubicBezTo>
                    <a:lnTo>
                      <a:pt x="21518" y="13555"/>
                    </a:lnTo>
                    <a:lnTo>
                      <a:pt x="21518" y="13555"/>
                    </a:lnTo>
                    <a:cubicBezTo>
                      <a:pt x="21573" y="13075"/>
                      <a:pt x="21600" y="12542"/>
                      <a:pt x="21600" y="12008"/>
                    </a:cubicBezTo>
                    <a:lnTo>
                      <a:pt x="21600" y="12008"/>
                    </a:lnTo>
                    <a:cubicBezTo>
                      <a:pt x="21600" y="11955"/>
                      <a:pt x="21600" y="11848"/>
                      <a:pt x="21600" y="11795"/>
                    </a:cubicBezTo>
                    <a:lnTo>
                      <a:pt x="21600" y="11795"/>
                    </a:lnTo>
                    <a:cubicBezTo>
                      <a:pt x="21600" y="11635"/>
                      <a:pt x="21600" y="11475"/>
                      <a:pt x="21600" y="11315"/>
                    </a:cubicBezTo>
                    <a:lnTo>
                      <a:pt x="21600" y="11315"/>
                    </a:lnTo>
                    <a:cubicBezTo>
                      <a:pt x="21600" y="11262"/>
                      <a:pt x="21600" y="11155"/>
                      <a:pt x="21600" y="11102"/>
                    </a:cubicBezTo>
                    <a:cubicBezTo>
                      <a:pt x="21600" y="11102"/>
                      <a:pt x="21600" y="11048"/>
                      <a:pt x="21600" y="11048"/>
                    </a:cubicBezTo>
                    <a:lnTo>
                      <a:pt x="21600" y="11048"/>
                    </a:lnTo>
                    <a:lnTo>
                      <a:pt x="21600" y="11048"/>
                    </a:lnTo>
                    <a:cubicBezTo>
                      <a:pt x="21518" y="10622"/>
                      <a:pt x="21518" y="10622"/>
                      <a:pt x="21518" y="10568"/>
                    </a:cubicBezTo>
                    <a:close/>
                  </a:path>
                </a:pathLst>
              </a:custGeom>
              <a:solidFill>
                <a:srgbClr val="1B2327"/>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63" name="Google Shape;63;p3"/>
              <p:cNvSpPr/>
              <p:nvPr/>
            </p:nvSpPr>
            <p:spPr>
              <a:xfrm>
                <a:off x="6269257" y="2375948"/>
                <a:ext cx="1949600" cy="953131"/>
              </a:xfrm>
              <a:custGeom>
                <a:rect b="b" l="l" r="r" t="t"/>
                <a:pathLst>
                  <a:path extrusionOk="0" h="21600" w="21600">
                    <a:moveTo>
                      <a:pt x="21600" y="10685"/>
                    </a:moveTo>
                    <a:cubicBezTo>
                      <a:pt x="21600" y="8952"/>
                      <a:pt x="21487" y="7335"/>
                      <a:pt x="21205" y="6006"/>
                    </a:cubicBezTo>
                    <a:lnTo>
                      <a:pt x="21092" y="6006"/>
                    </a:lnTo>
                    <a:cubicBezTo>
                      <a:pt x="20612" y="5891"/>
                      <a:pt x="20245" y="4794"/>
                      <a:pt x="20188" y="3465"/>
                    </a:cubicBezTo>
                    <a:lnTo>
                      <a:pt x="20188" y="3176"/>
                    </a:lnTo>
                    <a:cubicBezTo>
                      <a:pt x="19511" y="2021"/>
                      <a:pt x="18579" y="1328"/>
                      <a:pt x="17337" y="1328"/>
                    </a:cubicBezTo>
                    <a:cubicBezTo>
                      <a:pt x="16857" y="1328"/>
                      <a:pt x="16461" y="1271"/>
                      <a:pt x="16066" y="1502"/>
                    </a:cubicBezTo>
                    <a:cubicBezTo>
                      <a:pt x="15671" y="1733"/>
                      <a:pt x="15247" y="1790"/>
                      <a:pt x="14852" y="1790"/>
                    </a:cubicBezTo>
                    <a:lnTo>
                      <a:pt x="13158" y="1790"/>
                    </a:lnTo>
                    <a:lnTo>
                      <a:pt x="12875" y="347"/>
                    </a:lnTo>
                    <a:cubicBezTo>
                      <a:pt x="12875" y="289"/>
                      <a:pt x="12847" y="289"/>
                      <a:pt x="12847" y="231"/>
                    </a:cubicBezTo>
                    <a:cubicBezTo>
                      <a:pt x="12847" y="231"/>
                      <a:pt x="12847" y="231"/>
                      <a:pt x="12847" y="231"/>
                    </a:cubicBezTo>
                    <a:cubicBezTo>
                      <a:pt x="12819" y="173"/>
                      <a:pt x="12791" y="115"/>
                      <a:pt x="12734" y="58"/>
                    </a:cubicBezTo>
                    <a:cubicBezTo>
                      <a:pt x="12734" y="58"/>
                      <a:pt x="12706" y="58"/>
                      <a:pt x="12678" y="0"/>
                    </a:cubicBezTo>
                    <a:cubicBezTo>
                      <a:pt x="12678" y="0"/>
                      <a:pt x="12649" y="0"/>
                      <a:pt x="12649" y="0"/>
                    </a:cubicBezTo>
                    <a:cubicBezTo>
                      <a:pt x="12649" y="0"/>
                      <a:pt x="12621" y="0"/>
                      <a:pt x="12621" y="0"/>
                    </a:cubicBezTo>
                    <a:cubicBezTo>
                      <a:pt x="12593" y="0"/>
                      <a:pt x="12593" y="0"/>
                      <a:pt x="12565" y="0"/>
                    </a:cubicBezTo>
                    <a:lnTo>
                      <a:pt x="12565" y="0"/>
                    </a:lnTo>
                    <a:cubicBezTo>
                      <a:pt x="12537" y="0"/>
                      <a:pt x="12452" y="0"/>
                      <a:pt x="12424" y="58"/>
                    </a:cubicBezTo>
                    <a:lnTo>
                      <a:pt x="12339" y="115"/>
                    </a:lnTo>
                    <a:lnTo>
                      <a:pt x="12537" y="1790"/>
                    </a:lnTo>
                    <a:lnTo>
                      <a:pt x="9685" y="1790"/>
                    </a:lnTo>
                    <a:cubicBezTo>
                      <a:pt x="7906" y="1790"/>
                      <a:pt x="5901" y="1271"/>
                      <a:pt x="4377" y="1328"/>
                    </a:cubicBezTo>
                    <a:cubicBezTo>
                      <a:pt x="2852" y="1444"/>
                      <a:pt x="904" y="2657"/>
                      <a:pt x="904" y="2657"/>
                    </a:cubicBezTo>
                    <a:lnTo>
                      <a:pt x="593" y="2830"/>
                    </a:lnTo>
                    <a:cubicBezTo>
                      <a:pt x="141" y="3061"/>
                      <a:pt x="0" y="7393"/>
                      <a:pt x="0" y="10627"/>
                    </a:cubicBezTo>
                    <a:cubicBezTo>
                      <a:pt x="0" y="10684"/>
                      <a:pt x="0" y="10742"/>
                      <a:pt x="0" y="10800"/>
                    </a:cubicBezTo>
                    <a:cubicBezTo>
                      <a:pt x="0" y="10858"/>
                      <a:pt x="0" y="10916"/>
                      <a:pt x="0" y="10973"/>
                    </a:cubicBezTo>
                    <a:cubicBezTo>
                      <a:pt x="0" y="14207"/>
                      <a:pt x="141" y="18481"/>
                      <a:pt x="593" y="18770"/>
                    </a:cubicBezTo>
                    <a:lnTo>
                      <a:pt x="904" y="18943"/>
                    </a:lnTo>
                    <a:cubicBezTo>
                      <a:pt x="904" y="18943"/>
                      <a:pt x="2852" y="20156"/>
                      <a:pt x="4377" y="20272"/>
                    </a:cubicBezTo>
                    <a:cubicBezTo>
                      <a:pt x="5901" y="20387"/>
                      <a:pt x="7906" y="19810"/>
                      <a:pt x="9685" y="19810"/>
                    </a:cubicBezTo>
                    <a:lnTo>
                      <a:pt x="12537" y="19810"/>
                    </a:lnTo>
                    <a:lnTo>
                      <a:pt x="12339" y="21485"/>
                    </a:lnTo>
                    <a:lnTo>
                      <a:pt x="12424" y="21542"/>
                    </a:lnTo>
                    <a:cubicBezTo>
                      <a:pt x="12452" y="21600"/>
                      <a:pt x="12537" y="21600"/>
                      <a:pt x="12565" y="21600"/>
                    </a:cubicBezTo>
                    <a:cubicBezTo>
                      <a:pt x="12593" y="21600"/>
                      <a:pt x="12593" y="21600"/>
                      <a:pt x="12621" y="21600"/>
                    </a:cubicBezTo>
                    <a:cubicBezTo>
                      <a:pt x="12621" y="21600"/>
                      <a:pt x="12649" y="21600"/>
                      <a:pt x="12649" y="21600"/>
                    </a:cubicBezTo>
                    <a:cubicBezTo>
                      <a:pt x="12649" y="21600"/>
                      <a:pt x="12678" y="21600"/>
                      <a:pt x="12678" y="21600"/>
                    </a:cubicBezTo>
                    <a:cubicBezTo>
                      <a:pt x="12706" y="21600"/>
                      <a:pt x="12706" y="21600"/>
                      <a:pt x="12734" y="21542"/>
                    </a:cubicBezTo>
                    <a:cubicBezTo>
                      <a:pt x="12762" y="21485"/>
                      <a:pt x="12819" y="21427"/>
                      <a:pt x="12847" y="21369"/>
                    </a:cubicBezTo>
                    <a:cubicBezTo>
                      <a:pt x="12847" y="21369"/>
                      <a:pt x="12847" y="21369"/>
                      <a:pt x="12847" y="21369"/>
                    </a:cubicBezTo>
                    <a:cubicBezTo>
                      <a:pt x="12875" y="21311"/>
                      <a:pt x="12875" y="21311"/>
                      <a:pt x="12875" y="21253"/>
                    </a:cubicBezTo>
                    <a:lnTo>
                      <a:pt x="13158" y="19810"/>
                    </a:lnTo>
                    <a:lnTo>
                      <a:pt x="14852" y="19810"/>
                    </a:lnTo>
                    <a:cubicBezTo>
                      <a:pt x="15275" y="19810"/>
                      <a:pt x="15671" y="19925"/>
                      <a:pt x="16066" y="20098"/>
                    </a:cubicBezTo>
                    <a:cubicBezTo>
                      <a:pt x="16461" y="20329"/>
                      <a:pt x="16857" y="20272"/>
                      <a:pt x="17337" y="20272"/>
                    </a:cubicBezTo>
                    <a:cubicBezTo>
                      <a:pt x="18579" y="20272"/>
                      <a:pt x="19511" y="19579"/>
                      <a:pt x="20188" y="18424"/>
                    </a:cubicBezTo>
                    <a:lnTo>
                      <a:pt x="20188" y="18135"/>
                    </a:lnTo>
                    <a:cubicBezTo>
                      <a:pt x="20217" y="16806"/>
                      <a:pt x="20584" y="15709"/>
                      <a:pt x="21092" y="15594"/>
                    </a:cubicBezTo>
                    <a:lnTo>
                      <a:pt x="21205" y="15594"/>
                    </a:lnTo>
                    <a:cubicBezTo>
                      <a:pt x="21487" y="14207"/>
                      <a:pt x="21600" y="12648"/>
                      <a:pt x="21600" y="10915"/>
                    </a:cubicBezTo>
                    <a:cubicBezTo>
                      <a:pt x="21600" y="10858"/>
                      <a:pt x="21600" y="10858"/>
                      <a:pt x="21600" y="10800"/>
                    </a:cubicBezTo>
                    <a:cubicBezTo>
                      <a:pt x="21600" y="10742"/>
                      <a:pt x="21600" y="10742"/>
                      <a:pt x="21600" y="10685"/>
                    </a:cubicBezTo>
                    <a:close/>
                    <a:moveTo>
                      <a:pt x="10334" y="3003"/>
                    </a:moveTo>
                    <a:cubicBezTo>
                      <a:pt x="11464" y="3003"/>
                      <a:pt x="12367" y="2888"/>
                      <a:pt x="13101" y="2888"/>
                    </a:cubicBezTo>
                    <a:cubicBezTo>
                      <a:pt x="12028" y="3985"/>
                      <a:pt x="10052" y="4678"/>
                      <a:pt x="7793" y="4678"/>
                    </a:cubicBezTo>
                    <a:lnTo>
                      <a:pt x="7793" y="4678"/>
                    </a:lnTo>
                    <a:cubicBezTo>
                      <a:pt x="7031" y="4678"/>
                      <a:pt x="6297" y="4620"/>
                      <a:pt x="5619" y="4447"/>
                    </a:cubicBezTo>
                    <a:cubicBezTo>
                      <a:pt x="6240" y="2195"/>
                      <a:pt x="7878" y="3061"/>
                      <a:pt x="10334" y="3003"/>
                    </a:cubicBezTo>
                    <a:close/>
                    <a:moveTo>
                      <a:pt x="5167" y="15132"/>
                    </a:moveTo>
                    <a:cubicBezTo>
                      <a:pt x="5167" y="15767"/>
                      <a:pt x="4913" y="16229"/>
                      <a:pt x="4631" y="16229"/>
                    </a:cubicBezTo>
                    <a:lnTo>
                      <a:pt x="2852" y="15651"/>
                    </a:lnTo>
                    <a:cubicBezTo>
                      <a:pt x="2231" y="15420"/>
                      <a:pt x="1723" y="13399"/>
                      <a:pt x="1694" y="10742"/>
                    </a:cubicBezTo>
                    <a:cubicBezTo>
                      <a:pt x="1751" y="8143"/>
                      <a:pt x="2231" y="6064"/>
                      <a:pt x="2852" y="5833"/>
                    </a:cubicBezTo>
                    <a:lnTo>
                      <a:pt x="4631" y="5256"/>
                    </a:lnTo>
                    <a:lnTo>
                      <a:pt x="4631" y="5256"/>
                    </a:lnTo>
                    <a:cubicBezTo>
                      <a:pt x="4941" y="5256"/>
                      <a:pt x="5167" y="5775"/>
                      <a:pt x="5167" y="6353"/>
                    </a:cubicBezTo>
                    <a:lnTo>
                      <a:pt x="5167" y="15132"/>
                    </a:lnTo>
                    <a:close/>
                    <a:moveTo>
                      <a:pt x="10334" y="18597"/>
                    </a:moveTo>
                    <a:cubicBezTo>
                      <a:pt x="7878" y="18539"/>
                      <a:pt x="6240" y="19405"/>
                      <a:pt x="5647" y="17153"/>
                    </a:cubicBezTo>
                    <a:cubicBezTo>
                      <a:pt x="6325" y="16980"/>
                      <a:pt x="7059" y="16922"/>
                      <a:pt x="7821" y="16922"/>
                    </a:cubicBezTo>
                    <a:lnTo>
                      <a:pt x="7821" y="16922"/>
                    </a:lnTo>
                    <a:cubicBezTo>
                      <a:pt x="10080" y="16922"/>
                      <a:pt x="12057" y="17673"/>
                      <a:pt x="13129" y="18712"/>
                    </a:cubicBezTo>
                    <a:cubicBezTo>
                      <a:pt x="12367" y="18655"/>
                      <a:pt x="11464" y="18597"/>
                      <a:pt x="10334" y="18597"/>
                    </a:cubicBezTo>
                    <a:close/>
                    <a:moveTo>
                      <a:pt x="14457" y="17846"/>
                    </a:moveTo>
                    <a:cubicBezTo>
                      <a:pt x="14400" y="17846"/>
                      <a:pt x="14315" y="17846"/>
                      <a:pt x="14259" y="17788"/>
                    </a:cubicBezTo>
                    <a:cubicBezTo>
                      <a:pt x="14259" y="17788"/>
                      <a:pt x="14259" y="17788"/>
                      <a:pt x="14259" y="17788"/>
                    </a:cubicBezTo>
                    <a:lnTo>
                      <a:pt x="12791" y="17211"/>
                    </a:lnTo>
                    <a:cubicBezTo>
                      <a:pt x="12395" y="16922"/>
                      <a:pt x="12057" y="16518"/>
                      <a:pt x="12057" y="15709"/>
                    </a:cubicBezTo>
                    <a:lnTo>
                      <a:pt x="12057" y="5775"/>
                    </a:lnTo>
                    <a:cubicBezTo>
                      <a:pt x="12057" y="4967"/>
                      <a:pt x="12395" y="4563"/>
                      <a:pt x="12791" y="4274"/>
                    </a:cubicBezTo>
                    <a:lnTo>
                      <a:pt x="14259" y="3696"/>
                    </a:lnTo>
                    <a:cubicBezTo>
                      <a:pt x="14259" y="3696"/>
                      <a:pt x="14259" y="3696"/>
                      <a:pt x="14259" y="3696"/>
                    </a:cubicBezTo>
                    <a:cubicBezTo>
                      <a:pt x="14315" y="3639"/>
                      <a:pt x="14400" y="3639"/>
                      <a:pt x="14457" y="3639"/>
                    </a:cubicBezTo>
                    <a:lnTo>
                      <a:pt x="14457" y="3639"/>
                    </a:lnTo>
                    <a:cubicBezTo>
                      <a:pt x="15501" y="3639"/>
                      <a:pt x="16320" y="6295"/>
                      <a:pt x="16320" y="10685"/>
                    </a:cubicBezTo>
                    <a:cubicBezTo>
                      <a:pt x="16320" y="15189"/>
                      <a:pt x="15501" y="17846"/>
                      <a:pt x="14457" y="17846"/>
                    </a:cubicBezTo>
                    <a:close/>
                  </a:path>
                </a:pathLst>
              </a:custGeom>
              <a:solidFill>
                <a:schemeClr val="accent4"/>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grpSp>
          <p:nvGrpSpPr>
            <p:cNvPr id="64" name="Google Shape;64;p3"/>
            <p:cNvGrpSpPr/>
            <p:nvPr/>
          </p:nvGrpSpPr>
          <p:grpSpPr>
            <a:xfrm>
              <a:off x="3033252" y="1357940"/>
              <a:ext cx="1249380" cy="645829"/>
              <a:chOff x="6243770" y="1050741"/>
              <a:chExt cx="2023536" cy="1029980"/>
            </a:xfrm>
          </p:grpSpPr>
          <p:sp>
            <p:nvSpPr>
              <p:cNvPr id="65" name="Google Shape;65;p3"/>
              <p:cNvSpPr/>
              <p:nvPr/>
            </p:nvSpPr>
            <p:spPr>
              <a:xfrm>
                <a:off x="6243770" y="1050741"/>
                <a:ext cx="2023536" cy="1029980"/>
              </a:xfrm>
              <a:custGeom>
                <a:rect b="b" l="l" r="r" t="t"/>
                <a:pathLst>
                  <a:path extrusionOk="0" h="21555" w="21600">
                    <a:moveTo>
                      <a:pt x="21518" y="10568"/>
                    </a:moveTo>
                    <a:cubicBezTo>
                      <a:pt x="21518" y="10515"/>
                      <a:pt x="21518" y="10408"/>
                      <a:pt x="21518" y="10355"/>
                    </a:cubicBezTo>
                    <a:lnTo>
                      <a:pt x="21518" y="10355"/>
                    </a:lnTo>
                    <a:cubicBezTo>
                      <a:pt x="21518" y="10195"/>
                      <a:pt x="21518" y="10035"/>
                      <a:pt x="21518" y="9875"/>
                    </a:cubicBezTo>
                    <a:lnTo>
                      <a:pt x="21518" y="9875"/>
                    </a:lnTo>
                    <a:cubicBezTo>
                      <a:pt x="21518" y="9822"/>
                      <a:pt x="21518" y="9715"/>
                      <a:pt x="21518" y="9662"/>
                    </a:cubicBezTo>
                    <a:lnTo>
                      <a:pt x="21518" y="9662"/>
                    </a:lnTo>
                    <a:cubicBezTo>
                      <a:pt x="21491" y="9128"/>
                      <a:pt x="21464" y="8595"/>
                      <a:pt x="21437" y="8115"/>
                    </a:cubicBezTo>
                    <a:lnTo>
                      <a:pt x="21437" y="8008"/>
                    </a:lnTo>
                    <a:cubicBezTo>
                      <a:pt x="21437" y="7955"/>
                      <a:pt x="21437" y="7955"/>
                      <a:pt x="21437" y="7902"/>
                    </a:cubicBezTo>
                    <a:lnTo>
                      <a:pt x="21437" y="7795"/>
                    </a:lnTo>
                    <a:cubicBezTo>
                      <a:pt x="21409" y="7635"/>
                      <a:pt x="21409" y="7475"/>
                      <a:pt x="21382" y="7315"/>
                    </a:cubicBezTo>
                    <a:lnTo>
                      <a:pt x="21382" y="7315"/>
                    </a:lnTo>
                    <a:lnTo>
                      <a:pt x="21355" y="7155"/>
                    </a:lnTo>
                    <a:cubicBezTo>
                      <a:pt x="21355" y="7155"/>
                      <a:pt x="21355" y="7155"/>
                      <a:pt x="21355" y="7102"/>
                    </a:cubicBezTo>
                    <a:lnTo>
                      <a:pt x="21355" y="7102"/>
                    </a:lnTo>
                    <a:lnTo>
                      <a:pt x="21328" y="6942"/>
                    </a:lnTo>
                    <a:cubicBezTo>
                      <a:pt x="21328" y="6942"/>
                      <a:pt x="21328" y="6942"/>
                      <a:pt x="21328" y="6942"/>
                    </a:cubicBezTo>
                    <a:lnTo>
                      <a:pt x="21328" y="6942"/>
                    </a:lnTo>
                    <a:lnTo>
                      <a:pt x="21301" y="6782"/>
                    </a:lnTo>
                    <a:cubicBezTo>
                      <a:pt x="21301" y="6728"/>
                      <a:pt x="21273" y="6622"/>
                      <a:pt x="21273" y="6568"/>
                    </a:cubicBezTo>
                    <a:cubicBezTo>
                      <a:pt x="21273" y="6515"/>
                      <a:pt x="21246" y="6462"/>
                      <a:pt x="21246" y="6408"/>
                    </a:cubicBezTo>
                    <a:lnTo>
                      <a:pt x="21246" y="6355"/>
                    </a:lnTo>
                    <a:lnTo>
                      <a:pt x="21192" y="6142"/>
                    </a:lnTo>
                    <a:cubicBezTo>
                      <a:pt x="21165" y="6035"/>
                      <a:pt x="21137" y="5928"/>
                      <a:pt x="21110" y="5822"/>
                    </a:cubicBezTo>
                    <a:lnTo>
                      <a:pt x="21110" y="5822"/>
                    </a:lnTo>
                    <a:lnTo>
                      <a:pt x="21056" y="5662"/>
                    </a:lnTo>
                    <a:lnTo>
                      <a:pt x="21056" y="5662"/>
                    </a:lnTo>
                    <a:lnTo>
                      <a:pt x="21001" y="5395"/>
                    </a:lnTo>
                    <a:cubicBezTo>
                      <a:pt x="20974" y="5288"/>
                      <a:pt x="20947" y="5235"/>
                      <a:pt x="20920" y="5128"/>
                    </a:cubicBezTo>
                    <a:lnTo>
                      <a:pt x="20920" y="5128"/>
                    </a:lnTo>
                    <a:lnTo>
                      <a:pt x="20865" y="4968"/>
                    </a:lnTo>
                    <a:lnTo>
                      <a:pt x="20865" y="4915"/>
                    </a:lnTo>
                    <a:lnTo>
                      <a:pt x="20757" y="4648"/>
                    </a:lnTo>
                    <a:cubicBezTo>
                      <a:pt x="20729" y="4595"/>
                      <a:pt x="20702" y="4542"/>
                      <a:pt x="20702" y="4488"/>
                    </a:cubicBezTo>
                    <a:lnTo>
                      <a:pt x="20702" y="4435"/>
                    </a:lnTo>
                    <a:lnTo>
                      <a:pt x="20648" y="4275"/>
                    </a:lnTo>
                    <a:lnTo>
                      <a:pt x="20648" y="4275"/>
                    </a:lnTo>
                    <a:lnTo>
                      <a:pt x="20512" y="3955"/>
                    </a:lnTo>
                    <a:cubicBezTo>
                      <a:pt x="20484" y="3902"/>
                      <a:pt x="20484" y="3848"/>
                      <a:pt x="20457" y="3848"/>
                    </a:cubicBezTo>
                    <a:lnTo>
                      <a:pt x="20430" y="3795"/>
                    </a:lnTo>
                    <a:cubicBezTo>
                      <a:pt x="20321" y="3582"/>
                      <a:pt x="20240" y="3368"/>
                      <a:pt x="20131" y="3208"/>
                    </a:cubicBezTo>
                    <a:cubicBezTo>
                      <a:pt x="19995" y="2995"/>
                      <a:pt x="19832" y="2728"/>
                      <a:pt x="19696" y="2568"/>
                    </a:cubicBezTo>
                    <a:cubicBezTo>
                      <a:pt x="19668" y="2515"/>
                      <a:pt x="19641" y="2515"/>
                      <a:pt x="19587" y="2462"/>
                    </a:cubicBezTo>
                    <a:cubicBezTo>
                      <a:pt x="19532" y="2408"/>
                      <a:pt x="19451" y="2302"/>
                      <a:pt x="19396" y="2248"/>
                    </a:cubicBezTo>
                    <a:cubicBezTo>
                      <a:pt x="19369" y="2195"/>
                      <a:pt x="19342" y="2195"/>
                      <a:pt x="19288" y="2142"/>
                    </a:cubicBezTo>
                    <a:cubicBezTo>
                      <a:pt x="19206" y="2088"/>
                      <a:pt x="19152" y="2035"/>
                      <a:pt x="19070" y="1928"/>
                    </a:cubicBezTo>
                    <a:cubicBezTo>
                      <a:pt x="19043" y="1875"/>
                      <a:pt x="19016" y="1875"/>
                      <a:pt x="18961" y="1875"/>
                    </a:cubicBezTo>
                    <a:lnTo>
                      <a:pt x="18961" y="1875"/>
                    </a:lnTo>
                    <a:cubicBezTo>
                      <a:pt x="18852" y="1768"/>
                      <a:pt x="18744" y="1715"/>
                      <a:pt x="18607" y="1662"/>
                    </a:cubicBezTo>
                    <a:cubicBezTo>
                      <a:pt x="18580" y="1662"/>
                      <a:pt x="18526" y="1608"/>
                      <a:pt x="18499" y="1608"/>
                    </a:cubicBezTo>
                    <a:cubicBezTo>
                      <a:pt x="18335" y="1502"/>
                      <a:pt x="18172" y="1448"/>
                      <a:pt x="18009" y="1395"/>
                    </a:cubicBezTo>
                    <a:cubicBezTo>
                      <a:pt x="17927" y="1395"/>
                      <a:pt x="17846" y="1342"/>
                      <a:pt x="17737" y="1342"/>
                    </a:cubicBezTo>
                    <a:cubicBezTo>
                      <a:pt x="17519" y="1288"/>
                      <a:pt x="17275" y="1288"/>
                      <a:pt x="17030" y="1288"/>
                    </a:cubicBezTo>
                    <a:cubicBezTo>
                      <a:pt x="16975" y="1288"/>
                      <a:pt x="16921" y="1288"/>
                      <a:pt x="16866" y="1288"/>
                    </a:cubicBezTo>
                    <a:cubicBezTo>
                      <a:pt x="16758" y="1288"/>
                      <a:pt x="16676" y="1288"/>
                      <a:pt x="16567" y="1288"/>
                    </a:cubicBezTo>
                    <a:cubicBezTo>
                      <a:pt x="16486" y="1288"/>
                      <a:pt x="16404" y="1288"/>
                      <a:pt x="16350" y="1288"/>
                    </a:cubicBezTo>
                    <a:cubicBezTo>
                      <a:pt x="16322" y="1288"/>
                      <a:pt x="16268" y="1288"/>
                      <a:pt x="16241" y="1288"/>
                    </a:cubicBezTo>
                    <a:cubicBezTo>
                      <a:pt x="16159" y="1288"/>
                      <a:pt x="16077" y="1288"/>
                      <a:pt x="16023" y="1342"/>
                    </a:cubicBezTo>
                    <a:cubicBezTo>
                      <a:pt x="15887" y="1395"/>
                      <a:pt x="15751" y="1448"/>
                      <a:pt x="15615" y="1502"/>
                    </a:cubicBezTo>
                    <a:cubicBezTo>
                      <a:pt x="15561" y="1502"/>
                      <a:pt x="15533" y="1555"/>
                      <a:pt x="15506" y="1555"/>
                    </a:cubicBezTo>
                    <a:lnTo>
                      <a:pt x="15506" y="1555"/>
                    </a:lnTo>
                    <a:cubicBezTo>
                      <a:pt x="15370" y="1662"/>
                      <a:pt x="15207" y="1715"/>
                      <a:pt x="15044" y="1715"/>
                    </a:cubicBezTo>
                    <a:lnTo>
                      <a:pt x="13303" y="1715"/>
                    </a:lnTo>
                    <a:lnTo>
                      <a:pt x="13140" y="915"/>
                    </a:lnTo>
                    <a:lnTo>
                      <a:pt x="13140" y="862"/>
                    </a:lnTo>
                    <a:cubicBezTo>
                      <a:pt x="13112" y="755"/>
                      <a:pt x="13085" y="648"/>
                      <a:pt x="13031" y="542"/>
                    </a:cubicBezTo>
                    <a:lnTo>
                      <a:pt x="13031" y="488"/>
                    </a:lnTo>
                    <a:lnTo>
                      <a:pt x="13031" y="488"/>
                    </a:lnTo>
                    <a:lnTo>
                      <a:pt x="13031" y="488"/>
                    </a:lnTo>
                    <a:cubicBezTo>
                      <a:pt x="12976" y="382"/>
                      <a:pt x="12895" y="275"/>
                      <a:pt x="12840" y="222"/>
                    </a:cubicBezTo>
                    <a:lnTo>
                      <a:pt x="12623" y="62"/>
                    </a:lnTo>
                    <a:cubicBezTo>
                      <a:pt x="12487" y="8"/>
                      <a:pt x="12351" y="-45"/>
                      <a:pt x="12215" y="62"/>
                    </a:cubicBezTo>
                    <a:cubicBezTo>
                      <a:pt x="12215" y="62"/>
                      <a:pt x="12187" y="62"/>
                      <a:pt x="12187" y="62"/>
                    </a:cubicBezTo>
                    <a:lnTo>
                      <a:pt x="11752" y="435"/>
                    </a:lnTo>
                    <a:lnTo>
                      <a:pt x="11888" y="1608"/>
                    </a:lnTo>
                    <a:lnTo>
                      <a:pt x="9712" y="1608"/>
                    </a:lnTo>
                    <a:cubicBezTo>
                      <a:pt x="9658" y="1608"/>
                      <a:pt x="9603" y="1608"/>
                      <a:pt x="9576" y="1608"/>
                    </a:cubicBezTo>
                    <a:lnTo>
                      <a:pt x="9576" y="1608"/>
                    </a:lnTo>
                    <a:cubicBezTo>
                      <a:pt x="9467" y="1608"/>
                      <a:pt x="9358" y="1608"/>
                      <a:pt x="9249" y="1608"/>
                    </a:cubicBezTo>
                    <a:cubicBezTo>
                      <a:pt x="9086" y="1608"/>
                      <a:pt x="8950" y="1608"/>
                      <a:pt x="8760" y="1555"/>
                    </a:cubicBezTo>
                    <a:lnTo>
                      <a:pt x="8760" y="1555"/>
                    </a:lnTo>
                    <a:cubicBezTo>
                      <a:pt x="8760" y="1555"/>
                      <a:pt x="8760" y="1555"/>
                      <a:pt x="8733" y="1555"/>
                    </a:cubicBezTo>
                    <a:cubicBezTo>
                      <a:pt x="8461" y="1555"/>
                      <a:pt x="8134" y="1502"/>
                      <a:pt x="7753" y="1448"/>
                    </a:cubicBezTo>
                    <a:cubicBezTo>
                      <a:pt x="7563" y="1448"/>
                      <a:pt x="7400" y="1395"/>
                      <a:pt x="7209" y="1395"/>
                    </a:cubicBezTo>
                    <a:cubicBezTo>
                      <a:pt x="6964" y="1342"/>
                      <a:pt x="6692" y="1342"/>
                      <a:pt x="6420" y="1288"/>
                    </a:cubicBezTo>
                    <a:cubicBezTo>
                      <a:pt x="6067" y="1235"/>
                      <a:pt x="5740" y="1235"/>
                      <a:pt x="5468" y="1182"/>
                    </a:cubicBezTo>
                    <a:cubicBezTo>
                      <a:pt x="5223" y="1182"/>
                      <a:pt x="5033" y="1182"/>
                      <a:pt x="4842" y="1182"/>
                    </a:cubicBezTo>
                    <a:cubicBezTo>
                      <a:pt x="4734" y="1182"/>
                      <a:pt x="4652" y="1182"/>
                      <a:pt x="4543" y="1182"/>
                    </a:cubicBezTo>
                    <a:cubicBezTo>
                      <a:pt x="4462" y="1182"/>
                      <a:pt x="4353" y="1182"/>
                      <a:pt x="4244" y="1235"/>
                    </a:cubicBezTo>
                    <a:cubicBezTo>
                      <a:pt x="4190" y="1235"/>
                      <a:pt x="4135" y="1235"/>
                      <a:pt x="4108" y="1235"/>
                    </a:cubicBezTo>
                    <a:cubicBezTo>
                      <a:pt x="3972" y="1235"/>
                      <a:pt x="3836" y="1288"/>
                      <a:pt x="3673" y="1342"/>
                    </a:cubicBezTo>
                    <a:lnTo>
                      <a:pt x="3673" y="1342"/>
                    </a:lnTo>
                    <a:cubicBezTo>
                      <a:pt x="3591" y="1342"/>
                      <a:pt x="3482" y="1395"/>
                      <a:pt x="3373" y="1448"/>
                    </a:cubicBezTo>
                    <a:cubicBezTo>
                      <a:pt x="3265" y="1502"/>
                      <a:pt x="3183" y="1502"/>
                      <a:pt x="3074" y="1555"/>
                    </a:cubicBezTo>
                    <a:cubicBezTo>
                      <a:pt x="2992" y="1608"/>
                      <a:pt x="2911" y="1608"/>
                      <a:pt x="2856" y="1662"/>
                    </a:cubicBezTo>
                    <a:lnTo>
                      <a:pt x="2856" y="1662"/>
                    </a:lnTo>
                    <a:lnTo>
                      <a:pt x="2802" y="1662"/>
                    </a:lnTo>
                    <a:cubicBezTo>
                      <a:pt x="2748" y="1662"/>
                      <a:pt x="2720" y="1715"/>
                      <a:pt x="2666" y="1715"/>
                    </a:cubicBezTo>
                    <a:cubicBezTo>
                      <a:pt x="2530" y="1768"/>
                      <a:pt x="2421" y="1822"/>
                      <a:pt x="2285" y="1875"/>
                    </a:cubicBezTo>
                    <a:lnTo>
                      <a:pt x="2285" y="1875"/>
                    </a:lnTo>
                    <a:cubicBezTo>
                      <a:pt x="2204" y="1928"/>
                      <a:pt x="2122" y="1928"/>
                      <a:pt x="2040" y="1982"/>
                    </a:cubicBezTo>
                    <a:cubicBezTo>
                      <a:pt x="1904" y="2035"/>
                      <a:pt x="1768" y="2142"/>
                      <a:pt x="1632" y="2195"/>
                    </a:cubicBezTo>
                    <a:cubicBezTo>
                      <a:pt x="1469" y="2302"/>
                      <a:pt x="1333" y="2355"/>
                      <a:pt x="1224" y="2408"/>
                    </a:cubicBezTo>
                    <a:cubicBezTo>
                      <a:pt x="1170" y="2408"/>
                      <a:pt x="1143" y="2462"/>
                      <a:pt x="1143" y="2462"/>
                    </a:cubicBezTo>
                    <a:lnTo>
                      <a:pt x="843" y="2622"/>
                    </a:lnTo>
                    <a:cubicBezTo>
                      <a:pt x="762" y="2675"/>
                      <a:pt x="707" y="2728"/>
                      <a:pt x="653" y="2835"/>
                    </a:cubicBezTo>
                    <a:cubicBezTo>
                      <a:pt x="626" y="2835"/>
                      <a:pt x="626" y="2888"/>
                      <a:pt x="599" y="2942"/>
                    </a:cubicBezTo>
                    <a:cubicBezTo>
                      <a:pt x="544" y="3048"/>
                      <a:pt x="490" y="3155"/>
                      <a:pt x="463" y="3262"/>
                    </a:cubicBezTo>
                    <a:lnTo>
                      <a:pt x="354" y="3528"/>
                    </a:lnTo>
                    <a:lnTo>
                      <a:pt x="354" y="3582"/>
                    </a:lnTo>
                    <a:lnTo>
                      <a:pt x="327" y="3688"/>
                    </a:lnTo>
                    <a:lnTo>
                      <a:pt x="327" y="3742"/>
                    </a:lnTo>
                    <a:lnTo>
                      <a:pt x="299" y="3848"/>
                    </a:lnTo>
                    <a:lnTo>
                      <a:pt x="299" y="3848"/>
                    </a:lnTo>
                    <a:cubicBezTo>
                      <a:pt x="218" y="4222"/>
                      <a:pt x="163" y="4755"/>
                      <a:pt x="109" y="5395"/>
                    </a:cubicBezTo>
                    <a:lnTo>
                      <a:pt x="109" y="5502"/>
                    </a:lnTo>
                    <a:lnTo>
                      <a:pt x="109" y="5502"/>
                    </a:lnTo>
                    <a:cubicBezTo>
                      <a:pt x="109" y="5662"/>
                      <a:pt x="82" y="5768"/>
                      <a:pt x="82" y="5928"/>
                    </a:cubicBezTo>
                    <a:lnTo>
                      <a:pt x="82" y="5982"/>
                    </a:lnTo>
                    <a:cubicBezTo>
                      <a:pt x="82" y="6142"/>
                      <a:pt x="54" y="6302"/>
                      <a:pt x="54" y="6515"/>
                    </a:cubicBezTo>
                    <a:lnTo>
                      <a:pt x="54" y="6568"/>
                    </a:lnTo>
                    <a:lnTo>
                      <a:pt x="54" y="6568"/>
                    </a:lnTo>
                    <a:cubicBezTo>
                      <a:pt x="54" y="6622"/>
                      <a:pt x="54" y="6728"/>
                      <a:pt x="54" y="6782"/>
                    </a:cubicBezTo>
                    <a:lnTo>
                      <a:pt x="54" y="6835"/>
                    </a:lnTo>
                    <a:lnTo>
                      <a:pt x="54" y="6835"/>
                    </a:lnTo>
                    <a:cubicBezTo>
                      <a:pt x="54" y="6888"/>
                      <a:pt x="54" y="6995"/>
                      <a:pt x="54" y="7048"/>
                    </a:cubicBezTo>
                    <a:lnTo>
                      <a:pt x="54" y="7102"/>
                    </a:lnTo>
                    <a:lnTo>
                      <a:pt x="54" y="7102"/>
                    </a:lnTo>
                    <a:cubicBezTo>
                      <a:pt x="54" y="7262"/>
                      <a:pt x="54" y="7475"/>
                      <a:pt x="27" y="7635"/>
                    </a:cubicBezTo>
                    <a:lnTo>
                      <a:pt x="27" y="7635"/>
                    </a:lnTo>
                    <a:cubicBezTo>
                      <a:pt x="0" y="8222"/>
                      <a:pt x="0" y="8808"/>
                      <a:pt x="0" y="9448"/>
                    </a:cubicBezTo>
                    <a:lnTo>
                      <a:pt x="0" y="9448"/>
                    </a:lnTo>
                    <a:cubicBezTo>
                      <a:pt x="0" y="9822"/>
                      <a:pt x="0" y="10248"/>
                      <a:pt x="0" y="10622"/>
                    </a:cubicBezTo>
                    <a:cubicBezTo>
                      <a:pt x="0" y="10675"/>
                      <a:pt x="0" y="10675"/>
                      <a:pt x="0" y="10728"/>
                    </a:cubicBezTo>
                    <a:cubicBezTo>
                      <a:pt x="0" y="10728"/>
                      <a:pt x="0" y="10782"/>
                      <a:pt x="0" y="10782"/>
                    </a:cubicBezTo>
                    <a:cubicBezTo>
                      <a:pt x="0" y="10782"/>
                      <a:pt x="0" y="10835"/>
                      <a:pt x="0" y="10835"/>
                    </a:cubicBezTo>
                    <a:cubicBezTo>
                      <a:pt x="0" y="10888"/>
                      <a:pt x="0" y="10888"/>
                      <a:pt x="0" y="10942"/>
                    </a:cubicBezTo>
                    <a:cubicBezTo>
                      <a:pt x="0" y="11315"/>
                      <a:pt x="0" y="11742"/>
                      <a:pt x="0" y="12115"/>
                    </a:cubicBezTo>
                    <a:lnTo>
                      <a:pt x="0" y="12115"/>
                    </a:lnTo>
                    <a:lnTo>
                      <a:pt x="0" y="12115"/>
                    </a:lnTo>
                    <a:cubicBezTo>
                      <a:pt x="0" y="12702"/>
                      <a:pt x="27" y="13342"/>
                      <a:pt x="27" y="13875"/>
                    </a:cubicBezTo>
                    <a:lnTo>
                      <a:pt x="27" y="13875"/>
                    </a:lnTo>
                    <a:lnTo>
                      <a:pt x="27" y="13928"/>
                    </a:lnTo>
                    <a:cubicBezTo>
                      <a:pt x="27" y="14088"/>
                      <a:pt x="27" y="14302"/>
                      <a:pt x="54" y="14462"/>
                    </a:cubicBezTo>
                    <a:lnTo>
                      <a:pt x="54" y="14462"/>
                    </a:lnTo>
                    <a:lnTo>
                      <a:pt x="54" y="14515"/>
                    </a:lnTo>
                    <a:cubicBezTo>
                      <a:pt x="54" y="14568"/>
                      <a:pt x="54" y="14675"/>
                      <a:pt x="54" y="14728"/>
                    </a:cubicBezTo>
                    <a:lnTo>
                      <a:pt x="54" y="14728"/>
                    </a:lnTo>
                    <a:lnTo>
                      <a:pt x="54" y="14782"/>
                    </a:lnTo>
                    <a:cubicBezTo>
                      <a:pt x="54" y="14835"/>
                      <a:pt x="54" y="14942"/>
                      <a:pt x="54" y="14995"/>
                    </a:cubicBezTo>
                    <a:lnTo>
                      <a:pt x="54" y="14995"/>
                    </a:lnTo>
                    <a:lnTo>
                      <a:pt x="54" y="15048"/>
                    </a:lnTo>
                    <a:cubicBezTo>
                      <a:pt x="54" y="15262"/>
                      <a:pt x="82" y="15422"/>
                      <a:pt x="82" y="15582"/>
                    </a:cubicBezTo>
                    <a:lnTo>
                      <a:pt x="82" y="15635"/>
                    </a:lnTo>
                    <a:cubicBezTo>
                      <a:pt x="82" y="15742"/>
                      <a:pt x="109" y="15902"/>
                      <a:pt x="109" y="16062"/>
                    </a:cubicBezTo>
                    <a:lnTo>
                      <a:pt x="109" y="16062"/>
                    </a:lnTo>
                    <a:lnTo>
                      <a:pt x="109" y="16168"/>
                    </a:lnTo>
                    <a:cubicBezTo>
                      <a:pt x="163" y="16808"/>
                      <a:pt x="218" y="17288"/>
                      <a:pt x="299" y="17715"/>
                    </a:cubicBezTo>
                    <a:lnTo>
                      <a:pt x="299" y="17715"/>
                    </a:lnTo>
                    <a:lnTo>
                      <a:pt x="354" y="17928"/>
                    </a:lnTo>
                    <a:cubicBezTo>
                      <a:pt x="354" y="17928"/>
                      <a:pt x="354" y="17928"/>
                      <a:pt x="354" y="17928"/>
                    </a:cubicBezTo>
                    <a:lnTo>
                      <a:pt x="354" y="17928"/>
                    </a:lnTo>
                    <a:lnTo>
                      <a:pt x="381" y="18035"/>
                    </a:lnTo>
                    <a:lnTo>
                      <a:pt x="381" y="18035"/>
                    </a:lnTo>
                    <a:cubicBezTo>
                      <a:pt x="408" y="18088"/>
                      <a:pt x="408" y="18142"/>
                      <a:pt x="435" y="18195"/>
                    </a:cubicBezTo>
                    <a:lnTo>
                      <a:pt x="435" y="18248"/>
                    </a:lnTo>
                    <a:cubicBezTo>
                      <a:pt x="490" y="18408"/>
                      <a:pt x="517" y="18515"/>
                      <a:pt x="571" y="18568"/>
                    </a:cubicBezTo>
                    <a:cubicBezTo>
                      <a:pt x="599" y="18622"/>
                      <a:pt x="599" y="18622"/>
                      <a:pt x="626" y="18675"/>
                    </a:cubicBezTo>
                    <a:cubicBezTo>
                      <a:pt x="680" y="18782"/>
                      <a:pt x="762" y="18835"/>
                      <a:pt x="816" y="18888"/>
                    </a:cubicBezTo>
                    <a:lnTo>
                      <a:pt x="1115" y="19048"/>
                    </a:lnTo>
                    <a:cubicBezTo>
                      <a:pt x="1115" y="19048"/>
                      <a:pt x="1143" y="19048"/>
                      <a:pt x="1197" y="19102"/>
                    </a:cubicBezTo>
                    <a:cubicBezTo>
                      <a:pt x="1306" y="19155"/>
                      <a:pt x="1442" y="19208"/>
                      <a:pt x="1605" y="19315"/>
                    </a:cubicBezTo>
                    <a:cubicBezTo>
                      <a:pt x="1741" y="19368"/>
                      <a:pt x="1877" y="19475"/>
                      <a:pt x="2013" y="19528"/>
                    </a:cubicBezTo>
                    <a:cubicBezTo>
                      <a:pt x="2095" y="19582"/>
                      <a:pt x="2176" y="19582"/>
                      <a:pt x="2258" y="19635"/>
                    </a:cubicBezTo>
                    <a:lnTo>
                      <a:pt x="2258" y="19635"/>
                    </a:lnTo>
                    <a:cubicBezTo>
                      <a:pt x="2394" y="19688"/>
                      <a:pt x="2503" y="19742"/>
                      <a:pt x="2639" y="19795"/>
                    </a:cubicBezTo>
                    <a:cubicBezTo>
                      <a:pt x="2693" y="19795"/>
                      <a:pt x="2720" y="19848"/>
                      <a:pt x="2775" y="19848"/>
                    </a:cubicBezTo>
                    <a:lnTo>
                      <a:pt x="2856" y="19902"/>
                    </a:lnTo>
                    <a:lnTo>
                      <a:pt x="2856" y="19902"/>
                    </a:lnTo>
                    <a:cubicBezTo>
                      <a:pt x="2938" y="19955"/>
                      <a:pt x="3020" y="19955"/>
                      <a:pt x="3074" y="19955"/>
                    </a:cubicBezTo>
                    <a:cubicBezTo>
                      <a:pt x="3156" y="20008"/>
                      <a:pt x="3264" y="20008"/>
                      <a:pt x="3373" y="20062"/>
                    </a:cubicBezTo>
                    <a:cubicBezTo>
                      <a:pt x="3482" y="20115"/>
                      <a:pt x="3591" y="20115"/>
                      <a:pt x="3673" y="20168"/>
                    </a:cubicBezTo>
                    <a:lnTo>
                      <a:pt x="3673" y="20168"/>
                    </a:lnTo>
                    <a:cubicBezTo>
                      <a:pt x="3836" y="20222"/>
                      <a:pt x="3972" y="20222"/>
                      <a:pt x="4108" y="20275"/>
                    </a:cubicBezTo>
                    <a:cubicBezTo>
                      <a:pt x="4162" y="20275"/>
                      <a:pt x="4217" y="20275"/>
                      <a:pt x="4244" y="20275"/>
                    </a:cubicBezTo>
                    <a:cubicBezTo>
                      <a:pt x="4353" y="20275"/>
                      <a:pt x="4434" y="20275"/>
                      <a:pt x="4543" y="20328"/>
                    </a:cubicBezTo>
                    <a:cubicBezTo>
                      <a:pt x="4625" y="20328"/>
                      <a:pt x="4734" y="20328"/>
                      <a:pt x="4842" y="20328"/>
                    </a:cubicBezTo>
                    <a:cubicBezTo>
                      <a:pt x="5033" y="20328"/>
                      <a:pt x="5223" y="20328"/>
                      <a:pt x="5468" y="20328"/>
                    </a:cubicBezTo>
                    <a:cubicBezTo>
                      <a:pt x="5740" y="20328"/>
                      <a:pt x="6039" y="20275"/>
                      <a:pt x="6420" y="20222"/>
                    </a:cubicBezTo>
                    <a:cubicBezTo>
                      <a:pt x="6665" y="20168"/>
                      <a:pt x="6937" y="20168"/>
                      <a:pt x="7209" y="20115"/>
                    </a:cubicBezTo>
                    <a:cubicBezTo>
                      <a:pt x="7400" y="20115"/>
                      <a:pt x="7563" y="20062"/>
                      <a:pt x="7753" y="20062"/>
                    </a:cubicBezTo>
                    <a:cubicBezTo>
                      <a:pt x="8134" y="20008"/>
                      <a:pt x="8461" y="19955"/>
                      <a:pt x="8733" y="19955"/>
                    </a:cubicBezTo>
                    <a:cubicBezTo>
                      <a:pt x="8733" y="19955"/>
                      <a:pt x="8733" y="19955"/>
                      <a:pt x="8760" y="19955"/>
                    </a:cubicBezTo>
                    <a:lnTo>
                      <a:pt x="8760" y="19955"/>
                    </a:lnTo>
                    <a:cubicBezTo>
                      <a:pt x="8923" y="19955"/>
                      <a:pt x="9086" y="19955"/>
                      <a:pt x="9249" y="19902"/>
                    </a:cubicBezTo>
                    <a:cubicBezTo>
                      <a:pt x="9358" y="19902"/>
                      <a:pt x="9467" y="19902"/>
                      <a:pt x="9576" y="19902"/>
                    </a:cubicBezTo>
                    <a:lnTo>
                      <a:pt x="9603" y="19902"/>
                    </a:lnTo>
                    <a:cubicBezTo>
                      <a:pt x="9658" y="19902"/>
                      <a:pt x="9685" y="19902"/>
                      <a:pt x="9739" y="19902"/>
                    </a:cubicBezTo>
                    <a:lnTo>
                      <a:pt x="11915" y="19902"/>
                    </a:lnTo>
                    <a:lnTo>
                      <a:pt x="11779" y="21075"/>
                    </a:lnTo>
                    <a:lnTo>
                      <a:pt x="12187" y="21448"/>
                    </a:lnTo>
                    <a:lnTo>
                      <a:pt x="12215" y="21448"/>
                    </a:lnTo>
                    <a:cubicBezTo>
                      <a:pt x="12323" y="21555"/>
                      <a:pt x="12487" y="21555"/>
                      <a:pt x="12514" y="21555"/>
                    </a:cubicBezTo>
                    <a:cubicBezTo>
                      <a:pt x="12514" y="21555"/>
                      <a:pt x="12514" y="21555"/>
                      <a:pt x="12514" y="21555"/>
                    </a:cubicBezTo>
                    <a:cubicBezTo>
                      <a:pt x="12568" y="21555"/>
                      <a:pt x="12596" y="21555"/>
                      <a:pt x="12650" y="21555"/>
                    </a:cubicBezTo>
                    <a:cubicBezTo>
                      <a:pt x="12677" y="21555"/>
                      <a:pt x="12677" y="21555"/>
                      <a:pt x="12704" y="21555"/>
                    </a:cubicBezTo>
                    <a:lnTo>
                      <a:pt x="12704" y="21555"/>
                    </a:lnTo>
                    <a:cubicBezTo>
                      <a:pt x="12732" y="21555"/>
                      <a:pt x="12732" y="21555"/>
                      <a:pt x="12759" y="21555"/>
                    </a:cubicBezTo>
                    <a:cubicBezTo>
                      <a:pt x="12786" y="21555"/>
                      <a:pt x="12813" y="21502"/>
                      <a:pt x="12840" y="21502"/>
                    </a:cubicBezTo>
                    <a:cubicBezTo>
                      <a:pt x="12922" y="21448"/>
                      <a:pt x="13031" y="21288"/>
                      <a:pt x="13085" y="21182"/>
                    </a:cubicBezTo>
                    <a:lnTo>
                      <a:pt x="13112" y="21128"/>
                    </a:lnTo>
                    <a:cubicBezTo>
                      <a:pt x="13167" y="21022"/>
                      <a:pt x="13194" y="20915"/>
                      <a:pt x="13221" y="20808"/>
                    </a:cubicBezTo>
                    <a:lnTo>
                      <a:pt x="13384" y="20008"/>
                    </a:lnTo>
                    <a:lnTo>
                      <a:pt x="15125" y="20008"/>
                    </a:lnTo>
                    <a:cubicBezTo>
                      <a:pt x="15289" y="20008"/>
                      <a:pt x="15425" y="20062"/>
                      <a:pt x="15588" y="20168"/>
                    </a:cubicBezTo>
                    <a:lnTo>
                      <a:pt x="15588" y="20168"/>
                    </a:lnTo>
                    <a:cubicBezTo>
                      <a:pt x="15615" y="20168"/>
                      <a:pt x="15669" y="20222"/>
                      <a:pt x="15697" y="20222"/>
                    </a:cubicBezTo>
                    <a:cubicBezTo>
                      <a:pt x="15833" y="20275"/>
                      <a:pt x="15969" y="20328"/>
                      <a:pt x="16105" y="20382"/>
                    </a:cubicBezTo>
                    <a:cubicBezTo>
                      <a:pt x="16186" y="20382"/>
                      <a:pt x="16241" y="20435"/>
                      <a:pt x="16322" y="20435"/>
                    </a:cubicBezTo>
                    <a:cubicBezTo>
                      <a:pt x="16350" y="20435"/>
                      <a:pt x="16404" y="20435"/>
                      <a:pt x="16431" y="20435"/>
                    </a:cubicBezTo>
                    <a:cubicBezTo>
                      <a:pt x="16486" y="20435"/>
                      <a:pt x="16567" y="20435"/>
                      <a:pt x="16649" y="20435"/>
                    </a:cubicBezTo>
                    <a:cubicBezTo>
                      <a:pt x="16758" y="20435"/>
                      <a:pt x="16839" y="20435"/>
                      <a:pt x="16948" y="20435"/>
                    </a:cubicBezTo>
                    <a:cubicBezTo>
                      <a:pt x="17002" y="20435"/>
                      <a:pt x="17057" y="20435"/>
                      <a:pt x="17111" y="20435"/>
                    </a:cubicBezTo>
                    <a:cubicBezTo>
                      <a:pt x="17356" y="20435"/>
                      <a:pt x="17601" y="20435"/>
                      <a:pt x="17819" y="20382"/>
                    </a:cubicBezTo>
                    <a:cubicBezTo>
                      <a:pt x="17900" y="20382"/>
                      <a:pt x="18009" y="20328"/>
                      <a:pt x="18091" y="20328"/>
                    </a:cubicBezTo>
                    <a:cubicBezTo>
                      <a:pt x="18254" y="20275"/>
                      <a:pt x="18417" y="20222"/>
                      <a:pt x="18580" y="20115"/>
                    </a:cubicBezTo>
                    <a:cubicBezTo>
                      <a:pt x="18635" y="20115"/>
                      <a:pt x="18662" y="20062"/>
                      <a:pt x="18689" y="20062"/>
                    </a:cubicBezTo>
                    <a:cubicBezTo>
                      <a:pt x="18798" y="20008"/>
                      <a:pt x="18934" y="19902"/>
                      <a:pt x="19043" y="19848"/>
                    </a:cubicBezTo>
                    <a:lnTo>
                      <a:pt x="19043" y="19848"/>
                    </a:lnTo>
                    <a:cubicBezTo>
                      <a:pt x="19070" y="19848"/>
                      <a:pt x="19097" y="19795"/>
                      <a:pt x="19152" y="19795"/>
                    </a:cubicBezTo>
                    <a:cubicBezTo>
                      <a:pt x="19233" y="19742"/>
                      <a:pt x="19288" y="19688"/>
                      <a:pt x="19369" y="19582"/>
                    </a:cubicBezTo>
                    <a:cubicBezTo>
                      <a:pt x="19396" y="19528"/>
                      <a:pt x="19451" y="19528"/>
                      <a:pt x="19478" y="19475"/>
                    </a:cubicBezTo>
                    <a:cubicBezTo>
                      <a:pt x="19532" y="19422"/>
                      <a:pt x="19614" y="19315"/>
                      <a:pt x="19668" y="19262"/>
                    </a:cubicBezTo>
                    <a:cubicBezTo>
                      <a:pt x="19696" y="19208"/>
                      <a:pt x="19723" y="19208"/>
                      <a:pt x="19777" y="19155"/>
                    </a:cubicBezTo>
                    <a:cubicBezTo>
                      <a:pt x="19940" y="18942"/>
                      <a:pt x="20076" y="18728"/>
                      <a:pt x="20212" y="18515"/>
                    </a:cubicBezTo>
                    <a:cubicBezTo>
                      <a:pt x="20321" y="18302"/>
                      <a:pt x="20430" y="18142"/>
                      <a:pt x="20512" y="17928"/>
                    </a:cubicBezTo>
                    <a:lnTo>
                      <a:pt x="20539" y="17875"/>
                    </a:lnTo>
                    <a:cubicBezTo>
                      <a:pt x="20566" y="17822"/>
                      <a:pt x="20566" y="17768"/>
                      <a:pt x="20593" y="17768"/>
                    </a:cubicBezTo>
                    <a:lnTo>
                      <a:pt x="20729" y="17448"/>
                    </a:lnTo>
                    <a:lnTo>
                      <a:pt x="20729" y="17448"/>
                    </a:lnTo>
                    <a:lnTo>
                      <a:pt x="20784" y="17288"/>
                    </a:lnTo>
                    <a:lnTo>
                      <a:pt x="20784" y="17235"/>
                    </a:lnTo>
                    <a:cubicBezTo>
                      <a:pt x="20811" y="17182"/>
                      <a:pt x="20838" y="17128"/>
                      <a:pt x="20865" y="17022"/>
                    </a:cubicBezTo>
                    <a:lnTo>
                      <a:pt x="20865" y="16968"/>
                    </a:lnTo>
                    <a:cubicBezTo>
                      <a:pt x="20893" y="16915"/>
                      <a:pt x="20893" y="16862"/>
                      <a:pt x="20920" y="16808"/>
                    </a:cubicBezTo>
                    <a:lnTo>
                      <a:pt x="21001" y="16542"/>
                    </a:lnTo>
                    <a:lnTo>
                      <a:pt x="21001" y="16542"/>
                    </a:lnTo>
                    <a:cubicBezTo>
                      <a:pt x="21029" y="16435"/>
                      <a:pt x="21056" y="16382"/>
                      <a:pt x="21083" y="16275"/>
                    </a:cubicBezTo>
                    <a:lnTo>
                      <a:pt x="21137" y="16008"/>
                    </a:lnTo>
                    <a:lnTo>
                      <a:pt x="21137" y="16008"/>
                    </a:lnTo>
                    <a:lnTo>
                      <a:pt x="21192" y="15848"/>
                    </a:lnTo>
                    <a:lnTo>
                      <a:pt x="21192" y="15848"/>
                    </a:lnTo>
                    <a:lnTo>
                      <a:pt x="21246" y="15635"/>
                    </a:lnTo>
                    <a:lnTo>
                      <a:pt x="21246" y="15635"/>
                    </a:lnTo>
                    <a:cubicBezTo>
                      <a:pt x="21246" y="15582"/>
                      <a:pt x="21273" y="15528"/>
                      <a:pt x="21273" y="15475"/>
                    </a:cubicBezTo>
                    <a:lnTo>
                      <a:pt x="21328" y="15262"/>
                    </a:lnTo>
                    <a:lnTo>
                      <a:pt x="21328" y="15208"/>
                    </a:lnTo>
                    <a:cubicBezTo>
                      <a:pt x="21328" y="15155"/>
                      <a:pt x="21355" y="15102"/>
                      <a:pt x="21355" y="15048"/>
                    </a:cubicBezTo>
                    <a:cubicBezTo>
                      <a:pt x="21355" y="14995"/>
                      <a:pt x="21382" y="14888"/>
                      <a:pt x="21382" y="14835"/>
                    </a:cubicBezTo>
                    <a:lnTo>
                      <a:pt x="21410" y="14675"/>
                    </a:lnTo>
                    <a:lnTo>
                      <a:pt x="21410" y="14675"/>
                    </a:lnTo>
                    <a:cubicBezTo>
                      <a:pt x="21410" y="14675"/>
                      <a:pt x="21410" y="14675"/>
                      <a:pt x="21410" y="14675"/>
                    </a:cubicBezTo>
                    <a:lnTo>
                      <a:pt x="21437" y="14515"/>
                    </a:lnTo>
                    <a:lnTo>
                      <a:pt x="21437" y="14515"/>
                    </a:lnTo>
                    <a:cubicBezTo>
                      <a:pt x="21437" y="14515"/>
                      <a:pt x="21437" y="14515"/>
                      <a:pt x="21437" y="14515"/>
                    </a:cubicBezTo>
                    <a:lnTo>
                      <a:pt x="21464" y="14355"/>
                    </a:lnTo>
                    <a:lnTo>
                      <a:pt x="21464" y="14355"/>
                    </a:lnTo>
                    <a:cubicBezTo>
                      <a:pt x="21491" y="14195"/>
                      <a:pt x="21491" y="14035"/>
                      <a:pt x="21518" y="13875"/>
                    </a:cubicBezTo>
                    <a:lnTo>
                      <a:pt x="21518" y="13768"/>
                    </a:lnTo>
                    <a:lnTo>
                      <a:pt x="21518" y="13768"/>
                    </a:lnTo>
                    <a:cubicBezTo>
                      <a:pt x="21518" y="13715"/>
                      <a:pt x="21518" y="13715"/>
                      <a:pt x="21518" y="13662"/>
                    </a:cubicBezTo>
                    <a:lnTo>
                      <a:pt x="21518" y="13555"/>
                    </a:lnTo>
                    <a:lnTo>
                      <a:pt x="21518" y="13555"/>
                    </a:lnTo>
                    <a:cubicBezTo>
                      <a:pt x="21573" y="13075"/>
                      <a:pt x="21600" y="12542"/>
                      <a:pt x="21600" y="12008"/>
                    </a:cubicBezTo>
                    <a:lnTo>
                      <a:pt x="21600" y="12008"/>
                    </a:lnTo>
                    <a:cubicBezTo>
                      <a:pt x="21600" y="11955"/>
                      <a:pt x="21600" y="11848"/>
                      <a:pt x="21600" y="11795"/>
                    </a:cubicBezTo>
                    <a:lnTo>
                      <a:pt x="21600" y="11795"/>
                    </a:lnTo>
                    <a:cubicBezTo>
                      <a:pt x="21600" y="11635"/>
                      <a:pt x="21600" y="11475"/>
                      <a:pt x="21600" y="11315"/>
                    </a:cubicBezTo>
                    <a:lnTo>
                      <a:pt x="21600" y="11315"/>
                    </a:lnTo>
                    <a:cubicBezTo>
                      <a:pt x="21600" y="11262"/>
                      <a:pt x="21600" y="11155"/>
                      <a:pt x="21600" y="11102"/>
                    </a:cubicBezTo>
                    <a:cubicBezTo>
                      <a:pt x="21600" y="11102"/>
                      <a:pt x="21600" y="11048"/>
                      <a:pt x="21600" y="11048"/>
                    </a:cubicBezTo>
                    <a:lnTo>
                      <a:pt x="21600" y="11048"/>
                    </a:lnTo>
                    <a:lnTo>
                      <a:pt x="21600" y="11048"/>
                    </a:lnTo>
                    <a:cubicBezTo>
                      <a:pt x="21518" y="10622"/>
                      <a:pt x="21518" y="10568"/>
                      <a:pt x="21518" y="10568"/>
                    </a:cubicBezTo>
                    <a:close/>
                  </a:path>
                </a:pathLst>
              </a:custGeom>
              <a:solidFill>
                <a:srgbClr val="1B2327"/>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66" name="Google Shape;66;p3"/>
              <p:cNvSpPr/>
              <p:nvPr/>
            </p:nvSpPr>
            <p:spPr>
              <a:xfrm>
                <a:off x="6269257" y="1076224"/>
                <a:ext cx="1949600" cy="953131"/>
              </a:xfrm>
              <a:custGeom>
                <a:rect b="b" l="l" r="r" t="t"/>
                <a:pathLst>
                  <a:path extrusionOk="0" h="21600" w="21600">
                    <a:moveTo>
                      <a:pt x="21600" y="10685"/>
                    </a:moveTo>
                    <a:cubicBezTo>
                      <a:pt x="21600" y="8952"/>
                      <a:pt x="21487" y="7335"/>
                      <a:pt x="21205" y="6006"/>
                    </a:cubicBezTo>
                    <a:lnTo>
                      <a:pt x="21092" y="6006"/>
                    </a:lnTo>
                    <a:cubicBezTo>
                      <a:pt x="20612" y="5891"/>
                      <a:pt x="20245" y="4794"/>
                      <a:pt x="20188" y="3465"/>
                    </a:cubicBezTo>
                    <a:lnTo>
                      <a:pt x="20188" y="3176"/>
                    </a:lnTo>
                    <a:cubicBezTo>
                      <a:pt x="19511" y="2021"/>
                      <a:pt x="18579" y="1328"/>
                      <a:pt x="17337" y="1328"/>
                    </a:cubicBezTo>
                    <a:cubicBezTo>
                      <a:pt x="16857" y="1328"/>
                      <a:pt x="16461" y="1271"/>
                      <a:pt x="16066" y="1502"/>
                    </a:cubicBezTo>
                    <a:cubicBezTo>
                      <a:pt x="15671" y="1733"/>
                      <a:pt x="15247" y="1790"/>
                      <a:pt x="14852" y="1790"/>
                    </a:cubicBezTo>
                    <a:lnTo>
                      <a:pt x="13158" y="1790"/>
                    </a:lnTo>
                    <a:lnTo>
                      <a:pt x="12875" y="347"/>
                    </a:lnTo>
                    <a:cubicBezTo>
                      <a:pt x="12875" y="289"/>
                      <a:pt x="12847" y="289"/>
                      <a:pt x="12847" y="231"/>
                    </a:cubicBezTo>
                    <a:cubicBezTo>
                      <a:pt x="12847" y="231"/>
                      <a:pt x="12847" y="231"/>
                      <a:pt x="12847" y="231"/>
                    </a:cubicBezTo>
                    <a:cubicBezTo>
                      <a:pt x="12819" y="173"/>
                      <a:pt x="12791" y="115"/>
                      <a:pt x="12734" y="58"/>
                    </a:cubicBezTo>
                    <a:cubicBezTo>
                      <a:pt x="12734" y="58"/>
                      <a:pt x="12706" y="58"/>
                      <a:pt x="12678" y="0"/>
                    </a:cubicBezTo>
                    <a:cubicBezTo>
                      <a:pt x="12678" y="0"/>
                      <a:pt x="12649" y="0"/>
                      <a:pt x="12649" y="0"/>
                    </a:cubicBezTo>
                    <a:cubicBezTo>
                      <a:pt x="12649" y="0"/>
                      <a:pt x="12621" y="0"/>
                      <a:pt x="12621" y="0"/>
                    </a:cubicBezTo>
                    <a:cubicBezTo>
                      <a:pt x="12593" y="0"/>
                      <a:pt x="12593" y="0"/>
                      <a:pt x="12565" y="0"/>
                    </a:cubicBezTo>
                    <a:lnTo>
                      <a:pt x="12565" y="0"/>
                    </a:lnTo>
                    <a:cubicBezTo>
                      <a:pt x="12537" y="0"/>
                      <a:pt x="12452" y="0"/>
                      <a:pt x="12424" y="58"/>
                    </a:cubicBezTo>
                    <a:lnTo>
                      <a:pt x="12339" y="115"/>
                    </a:lnTo>
                    <a:lnTo>
                      <a:pt x="12537" y="1790"/>
                    </a:lnTo>
                    <a:lnTo>
                      <a:pt x="9685" y="1790"/>
                    </a:lnTo>
                    <a:cubicBezTo>
                      <a:pt x="7906" y="1790"/>
                      <a:pt x="5901" y="1271"/>
                      <a:pt x="4377" y="1328"/>
                    </a:cubicBezTo>
                    <a:cubicBezTo>
                      <a:pt x="2852" y="1444"/>
                      <a:pt x="904" y="2657"/>
                      <a:pt x="904" y="2657"/>
                    </a:cubicBezTo>
                    <a:lnTo>
                      <a:pt x="593" y="2830"/>
                    </a:lnTo>
                    <a:cubicBezTo>
                      <a:pt x="141" y="3061"/>
                      <a:pt x="0" y="7393"/>
                      <a:pt x="0" y="10627"/>
                    </a:cubicBezTo>
                    <a:cubicBezTo>
                      <a:pt x="0" y="10684"/>
                      <a:pt x="0" y="10742"/>
                      <a:pt x="0" y="10800"/>
                    </a:cubicBezTo>
                    <a:cubicBezTo>
                      <a:pt x="0" y="10858"/>
                      <a:pt x="0" y="10916"/>
                      <a:pt x="0" y="10973"/>
                    </a:cubicBezTo>
                    <a:cubicBezTo>
                      <a:pt x="0" y="14207"/>
                      <a:pt x="141" y="18481"/>
                      <a:pt x="593" y="18770"/>
                    </a:cubicBezTo>
                    <a:lnTo>
                      <a:pt x="904" y="18943"/>
                    </a:lnTo>
                    <a:cubicBezTo>
                      <a:pt x="904" y="18943"/>
                      <a:pt x="2852" y="20156"/>
                      <a:pt x="4377" y="20272"/>
                    </a:cubicBezTo>
                    <a:cubicBezTo>
                      <a:pt x="5901" y="20387"/>
                      <a:pt x="7906" y="19810"/>
                      <a:pt x="9685" y="19810"/>
                    </a:cubicBezTo>
                    <a:lnTo>
                      <a:pt x="12537" y="19810"/>
                    </a:lnTo>
                    <a:lnTo>
                      <a:pt x="12339" y="21485"/>
                    </a:lnTo>
                    <a:lnTo>
                      <a:pt x="12424" y="21542"/>
                    </a:lnTo>
                    <a:cubicBezTo>
                      <a:pt x="12452" y="21600"/>
                      <a:pt x="12537" y="21600"/>
                      <a:pt x="12565" y="21600"/>
                    </a:cubicBezTo>
                    <a:cubicBezTo>
                      <a:pt x="12593" y="21600"/>
                      <a:pt x="12593" y="21600"/>
                      <a:pt x="12621" y="21600"/>
                    </a:cubicBezTo>
                    <a:cubicBezTo>
                      <a:pt x="12621" y="21600"/>
                      <a:pt x="12649" y="21600"/>
                      <a:pt x="12649" y="21600"/>
                    </a:cubicBezTo>
                    <a:cubicBezTo>
                      <a:pt x="12649" y="21600"/>
                      <a:pt x="12678" y="21600"/>
                      <a:pt x="12678" y="21600"/>
                    </a:cubicBezTo>
                    <a:cubicBezTo>
                      <a:pt x="12706" y="21600"/>
                      <a:pt x="12706" y="21600"/>
                      <a:pt x="12734" y="21542"/>
                    </a:cubicBezTo>
                    <a:cubicBezTo>
                      <a:pt x="12762" y="21485"/>
                      <a:pt x="12819" y="21427"/>
                      <a:pt x="12847" y="21369"/>
                    </a:cubicBezTo>
                    <a:cubicBezTo>
                      <a:pt x="12847" y="21369"/>
                      <a:pt x="12847" y="21369"/>
                      <a:pt x="12847" y="21369"/>
                    </a:cubicBezTo>
                    <a:cubicBezTo>
                      <a:pt x="12875" y="21311"/>
                      <a:pt x="12875" y="21311"/>
                      <a:pt x="12875" y="21253"/>
                    </a:cubicBezTo>
                    <a:lnTo>
                      <a:pt x="13158" y="19810"/>
                    </a:lnTo>
                    <a:lnTo>
                      <a:pt x="14852" y="19810"/>
                    </a:lnTo>
                    <a:cubicBezTo>
                      <a:pt x="15275" y="19810"/>
                      <a:pt x="15671" y="19925"/>
                      <a:pt x="16066" y="20098"/>
                    </a:cubicBezTo>
                    <a:cubicBezTo>
                      <a:pt x="16461" y="20329"/>
                      <a:pt x="16857" y="20272"/>
                      <a:pt x="17337" y="20272"/>
                    </a:cubicBezTo>
                    <a:cubicBezTo>
                      <a:pt x="18579" y="20272"/>
                      <a:pt x="19511" y="19579"/>
                      <a:pt x="20188" y="18424"/>
                    </a:cubicBezTo>
                    <a:lnTo>
                      <a:pt x="20188" y="18135"/>
                    </a:lnTo>
                    <a:cubicBezTo>
                      <a:pt x="20217" y="16806"/>
                      <a:pt x="20584" y="15709"/>
                      <a:pt x="21092" y="15594"/>
                    </a:cubicBezTo>
                    <a:lnTo>
                      <a:pt x="21205" y="15594"/>
                    </a:lnTo>
                    <a:cubicBezTo>
                      <a:pt x="21487" y="14207"/>
                      <a:pt x="21600" y="12648"/>
                      <a:pt x="21600" y="10915"/>
                    </a:cubicBezTo>
                    <a:cubicBezTo>
                      <a:pt x="21600" y="10858"/>
                      <a:pt x="21600" y="10858"/>
                      <a:pt x="21600" y="10800"/>
                    </a:cubicBezTo>
                    <a:cubicBezTo>
                      <a:pt x="21600" y="10742"/>
                      <a:pt x="21600" y="10742"/>
                      <a:pt x="21600" y="10685"/>
                    </a:cubicBezTo>
                    <a:close/>
                    <a:moveTo>
                      <a:pt x="10334" y="3003"/>
                    </a:moveTo>
                    <a:cubicBezTo>
                      <a:pt x="11464" y="3003"/>
                      <a:pt x="12367" y="2888"/>
                      <a:pt x="13101" y="2888"/>
                    </a:cubicBezTo>
                    <a:cubicBezTo>
                      <a:pt x="12028" y="3985"/>
                      <a:pt x="10052" y="4678"/>
                      <a:pt x="7793" y="4678"/>
                    </a:cubicBezTo>
                    <a:lnTo>
                      <a:pt x="7793" y="4678"/>
                    </a:lnTo>
                    <a:cubicBezTo>
                      <a:pt x="7031" y="4678"/>
                      <a:pt x="6297" y="4620"/>
                      <a:pt x="5619" y="4447"/>
                    </a:cubicBezTo>
                    <a:cubicBezTo>
                      <a:pt x="6240" y="2195"/>
                      <a:pt x="7878" y="3061"/>
                      <a:pt x="10334" y="3003"/>
                    </a:cubicBezTo>
                    <a:close/>
                    <a:moveTo>
                      <a:pt x="5167" y="15132"/>
                    </a:moveTo>
                    <a:cubicBezTo>
                      <a:pt x="5167" y="15767"/>
                      <a:pt x="4913" y="16229"/>
                      <a:pt x="4631" y="16229"/>
                    </a:cubicBezTo>
                    <a:lnTo>
                      <a:pt x="2852" y="15651"/>
                    </a:lnTo>
                    <a:cubicBezTo>
                      <a:pt x="2231" y="15420"/>
                      <a:pt x="1723" y="13399"/>
                      <a:pt x="1694" y="10742"/>
                    </a:cubicBezTo>
                    <a:cubicBezTo>
                      <a:pt x="1751" y="8143"/>
                      <a:pt x="2231" y="6064"/>
                      <a:pt x="2852" y="5833"/>
                    </a:cubicBezTo>
                    <a:lnTo>
                      <a:pt x="4631" y="5256"/>
                    </a:lnTo>
                    <a:lnTo>
                      <a:pt x="4631" y="5256"/>
                    </a:lnTo>
                    <a:cubicBezTo>
                      <a:pt x="4941" y="5256"/>
                      <a:pt x="5167" y="5775"/>
                      <a:pt x="5167" y="6353"/>
                    </a:cubicBezTo>
                    <a:lnTo>
                      <a:pt x="5167" y="15132"/>
                    </a:lnTo>
                    <a:close/>
                    <a:moveTo>
                      <a:pt x="10334" y="18597"/>
                    </a:moveTo>
                    <a:cubicBezTo>
                      <a:pt x="7878" y="18539"/>
                      <a:pt x="6240" y="19405"/>
                      <a:pt x="5647" y="17153"/>
                    </a:cubicBezTo>
                    <a:cubicBezTo>
                      <a:pt x="6325" y="16980"/>
                      <a:pt x="7059" y="16922"/>
                      <a:pt x="7821" y="16922"/>
                    </a:cubicBezTo>
                    <a:lnTo>
                      <a:pt x="7821" y="16922"/>
                    </a:lnTo>
                    <a:cubicBezTo>
                      <a:pt x="10080" y="16922"/>
                      <a:pt x="12057" y="17673"/>
                      <a:pt x="13129" y="18712"/>
                    </a:cubicBezTo>
                    <a:cubicBezTo>
                      <a:pt x="12367" y="18712"/>
                      <a:pt x="11464" y="18655"/>
                      <a:pt x="10334" y="18597"/>
                    </a:cubicBezTo>
                    <a:close/>
                    <a:moveTo>
                      <a:pt x="14457" y="17846"/>
                    </a:moveTo>
                    <a:cubicBezTo>
                      <a:pt x="14400" y="17846"/>
                      <a:pt x="14315" y="17846"/>
                      <a:pt x="14259" y="17788"/>
                    </a:cubicBezTo>
                    <a:cubicBezTo>
                      <a:pt x="14259" y="17788"/>
                      <a:pt x="14259" y="17788"/>
                      <a:pt x="14259" y="17788"/>
                    </a:cubicBezTo>
                    <a:lnTo>
                      <a:pt x="12791" y="17211"/>
                    </a:lnTo>
                    <a:cubicBezTo>
                      <a:pt x="12395" y="16922"/>
                      <a:pt x="12057" y="16518"/>
                      <a:pt x="12057" y="15709"/>
                    </a:cubicBezTo>
                    <a:lnTo>
                      <a:pt x="12057" y="5775"/>
                    </a:lnTo>
                    <a:cubicBezTo>
                      <a:pt x="12057" y="4967"/>
                      <a:pt x="12395" y="4563"/>
                      <a:pt x="12791" y="4274"/>
                    </a:cubicBezTo>
                    <a:lnTo>
                      <a:pt x="14259" y="3696"/>
                    </a:lnTo>
                    <a:cubicBezTo>
                      <a:pt x="14259" y="3696"/>
                      <a:pt x="14259" y="3696"/>
                      <a:pt x="14259" y="3696"/>
                    </a:cubicBezTo>
                    <a:cubicBezTo>
                      <a:pt x="14315" y="3639"/>
                      <a:pt x="14400" y="3639"/>
                      <a:pt x="14457" y="3639"/>
                    </a:cubicBezTo>
                    <a:lnTo>
                      <a:pt x="14457" y="3639"/>
                    </a:lnTo>
                    <a:cubicBezTo>
                      <a:pt x="15501" y="3639"/>
                      <a:pt x="16320" y="6295"/>
                      <a:pt x="16320" y="10685"/>
                    </a:cubicBezTo>
                    <a:cubicBezTo>
                      <a:pt x="16320" y="15189"/>
                      <a:pt x="15501" y="17846"/>
                      <a:pt x="14457" y="17846"/>
                    </a:cubicBezTo>
                    <a:close/>
                  </a:path>
                </a:pathLst>
              </a:custGeom>
              <a:solidFill>
                <a:srgbClr val="178572"/>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grpSp>
          <p:nvGrpSpPr>
            <p:cNvPr id="67" name="Google Shape;67;p3"/>
            <p:cNvGrpSpPr/>
            <p:nvPr/>
          </p:nvGrpSpPr>
          <p:grpSpPr>
            <a:xfrm>
              <a:off x="3033252" y="3831518"/>
              <a:ext cx="1249380" cy="645829"/>
              <a:chOff x="6243770" y="4949913"/>
              <a:chExt cx="2023536" cy="1029980"/>
            </a:xfrm>
          </p:grpSpPr>
          <p:sp>
            <p:nvSpPr>
              <p:cNvPr id="68" name="Google Shape;68;p3"/>
              <p:cNvSpPr/>
              <p:nvPr/>
            </p:nvSpPr>
            <p:spPr>
              <a:xfrm>
                <a:off x="6243770" y="4949913"/>
                <a:ext cx="2023536" cy="1029980"/>
              </a:xfrm>
              <a:custGeom>
                <a:rect b="b" l="l" r="r" t="t"/>
                <a:pathLst>
                  <a:path extrusionOk="0" h="21555" w="21600">
                    <a:moveTo>
                      <a:pt x="21518" y="10568"/>
                    </a:moveTo>
                    <a:cubicBezTo>
                      <a:pt x="21518" y="10515"/>
                      <a:pt x="21518" y="10408"/>
                      <a:pt x="21518" y="10355"/>
                    </a:cubicBezTo>
                    <a:lnTo>
                      <a:pt x="21518" y="10355"/>
                    </a:lnTo>
                    <a:cubicBezTo>
                      <a:pt x="21518" y="10195"/>
                      <a:pt x="21518" y="10035"/>
                      <a:pt x="21518" y="9875"/>
                    </a:cubicBezTo>
                    <a:lnTo>
                      <a:pt x="21518" y="9875"/>
                    </a:lnTo>
                    <a:cubicBezTo>
                      <a:pt x="21518" y="9822"/>
                      <a:pt x="21518" y="9715"/>
                      <a:pt x="21518" y="9662"/>
                    </a:cubicBezTo>
                    <a:lnTo>
                      <a:pt x="21518" y="9662"/>
                    </a:lnTo>
                    <a:cubicBezTo>
                      <a:pt x="21491" y="9128"/>
                      <a:pt x="21464" y="8595"/>
                      <a:pt x="21437" y="8115"/>
                    </a:cubicBezTo>
                    <a:lnTo>
                      <a:pt x="21437" y="8008"/>
                    </a:lnTo>
                    <a:cubicBezTo>
                      <a:pt x="21437" y="7955"/>
                      <a:pt x="21437" y="7955"/>
                      <a:pt x="21437" y="7902"/>
                    </a:cubicBezTo>
                    <a:lnTo>
                      <a:pt x="21437" y="7795"/>
                    </a:lnTo>
                    <a:cubicBezTo>
                      <a:pt x="21409" y="7635"/>
                      <a:pt x="21409" y="7475"/>
                      <a:pt x="21382" y="7315"/>
                    </a:cubicBezTo>
                    <a:lnTo>
                      <a:pt x="21382" y="7315"/>
                    </a:lnTo>
                    <a:lnTo>
                      <a:pt x="21355" y="7155"/>
                    </a:lnTo>
                    <a:cubicBezTo>
                      <a:pt x="21355" y="7155"/>
                      <a:pt x="21355" y="7155"/>
                      <a:pt x="21355" y="7102"/>
                    </a:cubicBezTo>
                    <a:lnTo>
                      <a:pt x="21355" y="7102"/>
                    </a:lnTo>
                    <a:lnTo>
                      <a:pt x="21328" y="6942"/>
                    </a:lnTo>
                    <a:cubicBezTo>
                      <a:pt x="21328" y="6942"/>
                      <a:pt x="21328" y="6942"/>
                      <a:pt x="21328" y="6942"/>
                    </a:cubicBezTo>
                    <a:lnTo>
                      <a:pt x="21328" y="6942"/>
                    </a:lnTo>
                    <a:lnTo>
                      <a:pt x="21301" y="6782"/>
                    </a:lnTo>
                    <a:cubicBezTo>
                      <a:pt x="21301" y="6728"/>
                      <a:pt x="21273" y="6622"/>
                      <a:pt x="21273" y="6568"/>
                    </a:cubicBezTo>
                    <a:cubicBezTo>
                      <a:pt x="21273" y="6515"/>
                      <a:pt x="21246" y="6462"/>
                      <a:pt x="21246" y="6408"/>
                    </a:cubicBezTo>
                    <a:lnTo>
                      <a:pt x="21246" y="6355"/>
                    </a:lnTo>
                    <a:lnTo>
                      <a:pt x="21192" y="6142"/>
                    </a:lnTo>
                    <a:cubicBezTo>
                      <a:pt x="21165" y="6035"/>
                      <a:pt x="21137" y="5928"/>
                      <a:pt x="21110" y="5822"/>
                    </a:cubicBezTo>
                    <a:lnTo>
                      <a:pt x="21110" y="5822"/>
                    </a:lnTo>
                    <a:lnTo>
                      <a:pt x="21056" y="5662"/>
                    </a:lnTo>
                    <a:lnTo>
                      <a:pt x="21056" y="5662"/>
                    </a:lnTo>
                    <a:lnTo>
                      <a:pt x="21001" y="5395"/>
                    </a:lnTo>
                    <a:cubicBezTo>
                      <a:pt x="20974" y="5288"/>
                      <a:pt x="20947" y="5235"/>
                      <a:pt x="20920" y="5128"/>
                    </a:cubicBezTo>
                    <a:lnTo>
                      <a:pt x="20920" y="5128"/>
                    </a:lnTo>
                    <a:lnTo>
                      <a:pt x="20865" y="4968"/>
                    </a:lnTo>
                    <a:lnTo>
                      <a:pt x="20865" y="4915"/>
                    </a:lnTo>
                    <a:lnTo>
                      <a:pt x="20757" y="4648"/>
                    </a:lnTo>
                    <a:cubicBezTo>
                      <a:pt x="20729" y="4595"/>
                      <a:pt x="20702" y="4542"/>
                      <a:pt x="20702" y="4488"/>
                    </a:cubicBezTo>
                    <a:lnTo>
                      <a:pt x="20702" y="4435"/>
                    </a:lnTo>
                    <a:lnTo>
                      <a:pt x="20648" y="4275"/>
                    </a:lnTo>
                    <a:lnTo>
                      <a:pt x="20648" y="4275"/>
                    </a:lnTo>
                    <a:lnTo>
                      <a:pt x="20512" y="3955"/>
                    </a:lnTo>
                    <a:cubicBezTo>
                      <a:pt x="20484" y="3902"/>
                      <a:pt x="20484" y="3848"/>
                      <a:pt x="20457" y="3848"/>
                    </a:cubicBezTo>
                    <a:lnTo>
                      <a:pt x="20430" y="3795"/>
                    </a:lnTo>
                    <a:cubicBezTo>
                      <a:pt x="20321" y="3582"/>
                      <a:pt x="20240" y="3368"/>
                      <a:pt x="20131" y="3208"/>
                    </a:cubicBezTo>
                    <a:cubicBezTo>
                      <a:pt x="19995" y="2995"/>
                      <a:pt x="19832" y="2728"/>
                      <a:pt x="19696" y="2568"/>
                    </a:cubicBezTo>
                    <a:cubicBezTo>
                      <a:pt x="19668" y="2515"/>
                      <a:pt x="19641" y="2515"/>
                      <a:pt x="19587" y="2462"/>
                    </a:cubicBezTo>
                    <a:cubicBezTo>
                      <a:pt x="19532" y="2408"/>
                      <a:pt x="19451" y="2302"/>
                      <a:pt x="19396" y="2248"/>
                    </a:cubicBezTo>
                    <a:cubicBezTo>
                      <a:pt x="19369" y="2195"/>
                      <a:pt x="19342" y="2195"/>
                      <a:pt x="19288" y="2142"/>
                    </a:cubicBezTo>
                    <a:cubicBezTo>
                      <a:pt x="19206" y="2088"/>
                      <a:pt x="19152" y="2035"/>
                      <a:pt x="19070" y="1928"/>
                    </a:cubicBezTo>
                    <a:cubicBezTo>
                      <a:pt x="19043" y="1875"/>
                      <a:pt x="19016" y="1875"/>
                      <a:pt x="18961" y="1875"/>
                    </a:cubicBezTo>
                    <a:lnTo>
                      <a:pt x="18961" y="1875"/>
                    </a:lnTo>
                    <a:cubicBezTo>
                      <a:pt x="18852" y="1768"/>
                      <a:pt x="18744" y="1715"/>
                      <a:pt x="18607" y="1662"/>
                    </a:cubicBezTo>
                    <a:cubicBezTo>
                      <a:pt x="18580" y="1662"/>
                      <a:pt x="18526" y="1608"/>
                      <a:pt x="18499" y="1608"/>
                    </a:cubicBezTo>
                    <a:cubicBezTo>
                      <a:pt x="18335" y="1502"/>
                      <a:pt x="18172" y="1448"/>
                      <a:pt x="18009" y="1395"/>
                    </a:cubicBezTo>
                    <a:cubicBezTo>
                      <a:pt x="17927" y="1395"/>
                      <a:pt x="17846" y="1342"/>
                      <a:pt x="17737" y="1342"/>
                    </a:cubicBezTo>
                    <a:cubicBezTo>
                      <a:pt x="17519" y="1288"/>
                      <a:pt x="17275" y="1288"/>
                      <a:pt x="17030" y="1288"/>
                    </a:cubicBezTo>
                    <a:cubicBezTo>
                      <a:pt x="16975" y="1288"/>
                      <a:pt x="16921" y="1288"/>
                      <a:pt x="16866" y="1288"/>
                    </a:cubicBezTo>
                    <a:cubicBezTo>
                      <a:pt x="16758" y="1288"/>
                      <a:pt x="16676" y="1288"/>
                      <a:pt x="16567" y="1288"/>
                    </a:cubicBezTo>
                    <a:cubicBezTo>
                      <a:pt x="16486" y="1288"/>
                      <a:pt x="16404" y="1288"/>
                      <a:pt x="16350" y="1288"/>
                    </a:cubicBezTo>
                    <a:cubicBezTo>
                      <a:pt x="16322" y="1288"/>
                      <a:pt x="16268" y="1288"/>
                      <a:pt x="16241" y="1288"/>
                    </a:cubicBezTo>
                    <a:cubicBezTo>
                      <a:pt x="16159" y="1288"/>
                      <a:pt x="16077" y="1288"/>
                      <a:pt x="16023" y="1342"/>
                    </a:cubicBezTo>
                    <a:cubicBezTo>
                      <a:pt x="15887" y="1395"/>
                      <a:pt x="15751" y="1448"/>
                      <a:pt x="15615" y="1502"/>
                    </a:cubicBezTo>
                    <a:cubicBezTo>
                      <a:pt x="15561" y="1502"/>
                      <a:pt x="15533" y="1555"/>
                      <a:pt x="15506" y="1555"/>
                    </a:cubicBezTo>
                    <a:lnTo>
                      <a:pt x="15506" y="1555"/>
                    </a:lnTo>
                    <a:cubicBezTo>
                      <a:pt x="15370" y="1662"/>
                      <a:pt x="15207" y="1715"/>
                      <a:pt x="15044" y="1715"/>
                    </a:cubicBezTo>
                    <a:lnTo>
                      <a:pt x="13303" y="1715"/>
                    </a:lnTo>
                    <a:lnTo>
                      <a:pt x="13140" y="915"/>
                    </a:lnTo>
                    <a:lnTo>
                      <a:pt x="13140" y="862"/>
                    </a:lnTo>
                    <a:cubicBezTo>
                      <a:pt x="13112" y="755"/>
                      <a:pt x="13085" y="648"/>
                      <a:pt x="13031" y="542"/>
                    </a:cubicBezTo>
                    <a:lnTo>
                      <a:pt x="13031" y="488"/>
                    </a:lnTo>
                    <a:lnTo>
                      <a:pt x="13031" y="488"/>
                    </a:lnTo>
                    <a:lnTo>
                      <a:pt x="13031" y="488"/>
                    </a:lnTo>
                    <a:cubicBezTo>
                      <a:pt x="12976" y="382"/>
                      <a:pt x="12895" y="275"/>
                      <a:pt x="12840" y="222"/>
                    </a:cubicBezTo>
                    <a:lnTo>
                      <a:pt x="12623" y="62"/>
                    </a:lnTo>
                    <a:cubicBezTo>
                      <a:pt x="12487" y="8"/>
                      <a:pt x="12351" y="-45"/>
                      <a:pt x="12215" y="62"/>
                    </a:cubicBezTo>
                    <a:cubicBezTo>
                      <a:pt x="12215" y="62"/>
                      <a:pt x="12187" y="62"/>
                      <a:pt x="12187" y="62"/>
                    </a:cubicBezTo>
                    <a:lnTo>
                      <a:pt x="11752" y="435"/>
                    </a:lnTo>
                    <a:lnTo>
                      <a:pt x="11888" y="1608"/>
                    </a:lnTo>
                    <a:lnTo>
                      <a:pt x="9712" y="1608"/>
                    </a:lnTo>
                    <a:cubicBezTo>
                      <a:pt x="9658" y="1608"/>
                      <a:pt x="9603" y="1608"/>
                      <a:pt x="9576" y="1608"/>
                    </a:cubicBezTo>
                    <a:lnTo>
                      <a:pt x="9576" y="1608"/>
                    </a:lnTo>
                    <a:cubicBezTo>
                      <a:pt x="9467" y="1608"/>
                      <a:pt x="9358" y="1608"/>
                      <a:pt x="9249" y="1608"/>
                    </a:cubicBezTo>
                    <a:cubicBezTo>
                      <a:pt x="9086" y="1608"/>
                      <a:pt x="8950" y="1608"/>
                      <a:pt x="8760" y="1555"/>
                    </a:cubicBezTo>
                    <a:lnTo>
                      <a:pt x="8760" y="1555"/>
                    </a:lnTo>
                    <a:cubicBezTo>
                      <a:pt x="8760" y="1555"/>
                      <a:pt x="8760" y="1555"/>
                      <a:pt x="8733" y="1555"/>
                    </a:cubicBezTo>
                    <a:cubicBezTo>
                      <a:pt x="8461" y="1555"/>
                      <a:pt x="8134" y="1502"/>
                      <a:pt x="7753" y="1448"/>
                    </a:cubicBezTo>
                    <a:cubicBezTo>
                      <a:pt x="7563" y="1448"/>
                      <a:pt x="7400" y="1395"/>
                      <a:pt x="7209" y="1395"/>
                    </a:cubicBezTo>
                    <a:cubicBezTo>
                      <a:pt x="6964" y="1342"/>
                      <a:pt x="6692" y="1342"/>
                      <a:pt x="6420" y="1288"/>
                    </a:cubicBezTo>
                    <a:cubicBezTo>
                      <a:pt x="6067" y="1235"/>
                      <a:pt x="5740" y="1235"/>
                      <a:pt x="5468" y="1182"/>
                    </a:cubicBezTo>
                    <a:cubicBezTo>
                      <a:pt x="5223" y="1182"/>
                      <a:pt x="5033" y="1182"/>
                      <a:pt x="4842" y="1182"/>
                    </a:cubicBezTo>
                    <a:cubicBezTo>
                      <a:pt x="4734" y="1182"/>
                      <a:pt x="4652" y="1182"/>
                      <a:pt x="4543" y="1182"/>
                    </a:cubicBezTo>
                    <a:cubicBezTo>
                      <a:pt x="4462" y="1182"/>
                      <a:pt x="4353" y="1182"/>
                      <a:pt x="4244" y="1235"/>
                    </a:cubicBezTo>
                    <a:cubicBezTo>
                      <a:pt x="4190" y="1235"/>
                      <a:pt x="4135" y="1235"/>
                      <a:pt x="4108" y="1235"/>
                    </a:cubicBezTo>
                    <a:cubicBezTo>
                      <a:pt x="3972" y="1235"/>
                      <a:pt x="3836" y="1288"/>
                      <a:pt x="3673" y="1342"/>
                    </a:cubicBezTo>
                    <a:lnTo>
                      <a:pt x="3673" y="1342"/>
                    </a:lnTo>
                    <a:cubicBezTo>
                      <a:pt x="3591" y="1342"/>
                      <a:pt x="3482" y="1395"/>
                      <a:pt x="3373" y="1448"/>
                    </a:cubicBezTo>
                    <a:cubicBezTo>
                      <a:pt x="3265" y="1502"/>
                      <a:pt x="3183" y="1502"/>
                      <a:pt x="3074" y="1555"/>
                    </a:cubicBezTo>
                    <a:cubicBezTo>
                      <a:pt x="2992" y="1608"/>
                      <a:pt x="2911" y="1608"/>
                      <a:pt x="2856" y="1662"/>
                    </a:cubicBezTo>
                    <a:lnTo>
                      <a:pt x="2856" y="1662"/>
                    </a:lnTo>
                    <a:lnTo>
                      <a:pt x="2802" y="1662"/>
                    </a:lnTo>
                    <a:cubicBezTo>
                      <a:pt x="2748" y="1662"/>
                      <a:pt x="2720" y="1715"/>
                      <a:pt x="2666" y="1715"/>
                    </a:cubicBezTo>
                    <a:cubicBezTo>
                      <a:pt x="2530" y="1768"/>
                      <a:pt x="2421" y="1822"/>
                      <a:pt x="2285" y="1875"/>
                    </a:cubicBezTo>
                    <a:lnTo>
                      <a:pt x="2285" y="1875"/>
                    </a:lnTo>
                    <a:cubicBezTo>
                      <a:pt x="2204" y="1928"/>
                      <a:pt x="2122" y="1928"/>
                      <a:pt x="2040" y="1982"/>
                    </a:cubicBezTo>
                    <a:cubicBezTo>
                      <a:pt x="1904" y="2035"/>
                      <a:pt x="1768" y="2142"/>
                      <a:pt x="1632" y="2195"/>
                    </a:cubicBezTo>
                    <a:cubicBezTo>
                      <a:pt x="1469" y="2302"/>
                      <a:pt x="1333" y="2355"/>
                      <a:pt x="1224" y="2408"/>
                    </a:cubicBezTo>
                    <a:cubicBezTo>
                      <a:pt x="1170" y="2408"/>
                      <a:pt x="1143" y="2462"/>
                      <a:pt x="1143" y="2462"/>
                    </a:cubicBezTo>
                    <a:lnTo>
                      <a:pt x="843" y="2622"/>
                    </a:lnTo>
                    <a:cubicBezTo>
                      <a:pt x="762" y="2675"/>
                      <a:pt x="707" y="2728"/>
                      <a:pt x="653" y="2835"/>
                    </a:cubicBezTo>
                    <a:cubicBezTo>
                      <a:pt x="626" y="2835"/>
                      <a:pt x="626" y="2888"/>
                      <a:pt x="599" y="2942"/>
                    </a:cubicBezTo>
                    <a:cubicBezTo>
                      <a:pt x="544" y="3048"/>
                      <a:pt x="490" y="3155"/>
                      <a:pt x="463" y="3262"/>
                    </a:cubicBezTo>
                    <a:lnTo>
                      <a:pt x="354" y="3528"/>
                    </a:lnTo>
                    <a:lnTo>
                      <a:pt x="354" y="3582"/>
                    </a:lnTo>
                    <a:lnTo>
                      <a:pt x="327" y="3688"/>
                    </a:lnTo>
                    <a:lnTo>
                      <a:pt x="327" y="3742"/>
                    </a:lnTo>
                    <a:lnTo>
                      <a:pt x="299" y="3848"/>
                    </a:lnTo>
                    <a:lnTo>
                      <a:pt x="299" y="3848"/>
                    </a:lnTo>
                    <a:cubicBezTo>
                      <a:pt x="218" y="4222"/>
                      <a:pt x="163" y="4755"/>
                      <a:pt x="109" y="5395"/>
                    </a:cubicBezTo>
                    <a:lnTo>
                      <a:pt x="109" y="5502"/>
                    </a:lnTo>
                    <a:lnTo>
                      <a:pt x="109" y="5502"/>
                    </a:lnTo>
                    <a:cubicBezTo>
                      <a:pt x="109" y="5662"/>
                      <a:pt x="82" y="5768"/>
                      <a:pt x="82" y="5928"/>
                    </a:cubicBezTo>
                    <a:lnTo>
                      <a:pt x="82" y="5982"/>
                    </a:lnTo>
                    <a:cubicBezTo>
                      <a:pt x="82" y="6142"/>
                      <a:pt x="54" y="6302"/>
                      <a:pt x="54" y="6515"/>
                    </a:cubicBezTo>
                    <a:lnTo>
                      <a:pt x="54" y="6568"/>
                    </a:lnTo>
                    <a:lnTo>
                      <a:pt x="54" y="6568"/>
                    </a:lnTo>
                    <a:cubicBezTo>
                      <a:pt x="54" y="6622"/>
                      <a:pt x="54" y="6728"/>
                      <a:pt x="54" y="6782"/>
                    </a:cubicBezTo>
                    <a:lnTo>
                      <a:pt x="54" y="6835"/>
                    </a:lnTo>
                    <a:lnTo>
                      <a:pt x="54" y="6835"/>
                    </a:lnTo>
                    <a:cubicBezTo>
                      <a:pt x="54" y="6888"/>
                      <a:pt x="54" y="6995"/>
                      <a:pt x="54" y="7048"/>
                    </a:cubicBezTo>
                    <a:lnTo>
                      <a:pt x="54" y="7102"/>
                    </a:lnTo>
                    <a:lnTo>
                      <a:pt x="54" y="7102"/>
                    </a:lnTo>
                    <a:cubicBezTo>
                      <a:pt x="54" y="7262"/>
                      <a:pt x="54" y="7475"/>
                      <a:pt x="27" y="7635"/>
                    </a:cubicBezTo>
                    <a:lnTo>
                      <a:pt x="27" y="7635"/>
                    </a:lnTo>
                    <a:cubicBezTo>
                      <a:pt x="0" y="8222"/>
                      <a:pt x="0" y="8808"/>
                      <a:pt x="0" y="9448"/>
                    </a:cubicBezTo>
                    <a:lnTo>
                      <a:pt x="0" y="9448"/>
                    </a:lnTo>
                    <a:cubicBezTo>
                      <a:pt x="0" y="9822"/>
                      <a:pt x="0" y="10248"/>
                      <a:pt x="0" y="10622"/>
                    </a:cubicBezTo>
                    <a:cubicBezTo>
                      <a:pt x="0" y="10675"/>
                      <a:pt x="0" y="10675"/>
                      <a:pt x="0" y="10728"/>
                    </a:cubicBezTo>
                    <a:cubicBezTo>
                      <a:pt x="0" y="10728"/>
                      <a:pt x="0" y="10782"/>
                      <a:pt x="0" y="10782"/>
                    </a:cubicBezTo>
                    <a:cubicBezTo>
                      <a:pt x="0" y="10782"/>
                      <a:pt x="0" y="10835"/>
                      <a:pt x="0" y="10835"/>
                    </a:cubicBezTo>
                    <a:cubicBezTo>
                      <a:pt x="0" y="10888"/>
                      <a:pt x="0" y="10888"/>
                      <a:pt x="0" y="10942"/>
                    </a:cubicBezTo>
                    <a:cubicBezTo>
                      <a:pt x="0" y="11315"/>
                      <a:pt x="0" y="11742"/>
                      <a:pt x="0" y="12115"/>
                    </a:cubicBezTo>
                    <a:lnTo>
                      <a:pt x="0" y="12115"/>
                    </a:lnTo>
                    <a:lnTo>
                      <a:pt x="0" y="12115"/>
                    </a:lnTo>
                    <a:cubicBezTo>
                      <a:pt x="0" y="12702"/>
                      <a:pt x="27" y="13342"/>
                      <a:pt x="27" y="13875"/>
                    </a:cubicBezTo>
                    <a:lnTo>
                      <a:pt x="27" y="13875"/>
                    </a:lnTo>
                    <a:lnTo>
                      <a:pt x="27" y="13928"/>
                    </a:lnTo>
                    <a:cubicBezTo>
                      <a:pt x="27" y="14088"/>
                      <a:pt x="27" y="14302"/>
                      <a:pt x="54" y="14462"/>
                    </a:cubicBezTo>
                    <a:lnTo>
                      <a:pt x="54" y="14462"/>
                    </a:lnTo>
                    <a:lnTo>
                      <a:pt x="54" y="14515"/>
                    </a:lnTo>
                    <a:cubicBezTo>
                      <a:pt x="54" y="14568"/>
                      <a:pt x="54" y="14675"/>
                      <a:pt x="54" y="14728"/>
                    </a:cubicBezTo>
                    <a:lnTo>
                      <a:pt x="54" y="14728"/>
                    </a:lnTo>
                    <a:lnTo>
                      <a:pt x="54" y="14782"/>
                    </a:lnTo>
                    <a:cubicBezTo>
                      <a:pt x="54" y="14835"/>
                      <a:pt x="54" y="14942"/>
                      <a:pt x="54" y="14995"/>
                    </a:cubicBezTo>
                    <a:lnTo>
                      <a:pt x="54" y="14995"/>
                    </a:lnTo>
                    <a:lnTo>
                      <a:pt x="54" y="15048"/>
                    </a:lnTo>
                    <a:cubicBezTo>
                      <a:pt x="54" y="15262"/>
                      <a:pt x="82" y="15422"/>
                      <a:pt x="82" y="15582"/>
                    </a:cubicBezTo>
                    <a:lnTo>
                      <a:pt x="82" y="15635"/>
                    </a:lnTo>
                    <a:cubicBezTo>
                      <a:pt x="82" y="15742"/>
                      <a:pt x="109" y="15902"/>
                      <a:pt x="109" y="16062"/>
                    </a:cubicBezTo>
                    <a:lnTo>
                      <a:pt x="109" y="16062"/>
                    </a:lnTo>
                    <a:lnTo>
                      <a:pt x="109" y="16168"/>
                    </a:lnTo>
                    <a:cubicBezTo>
                      <a:pt x="163" y="16808"/>
                      <a:pt x="218" y="17288"/>
                      <a:pt x="299" y="17715"/>
                    </a:cubicBezTo>
                    <a:lnTo>
                      <a:pt x="299" y="17715"/>
                    </a:lnTo>
                    <a:lnTo>
                      <a:pt x="354" y="17928"/>
                    </a:lnTo>
                    <a:cubicBezTo>
                      <a:pt x="354" y="17928"/>
                      <a:pt x="354" y="17928"/>
                      <a:pt x="354" y="17928"/>
                    </a:cubicBezTo>
                    <a:lnTo>
                      <a:pt x="354" y="17928"/>
                    </a:lnTo>
                    <a:lnTo>
                      <a:pt x="381" y="18035"/>
                    </a:lnTo>
                    <a:lnTo>
                      <a:pt x="381" y="18035"/>
                    </a:lnTo>
                    <a:cubicBezTo>
                      <a:pt x="408" y="18088"/>
                      <a:pt x="408" y="18142"/>
                      <a:pt x="435" y="18195"/>
                    </a:cubicBezTo>
                    <a:lnTo>
                      <a:pt x="435" y="18248"/>
                    </a:lnTo>
                    <a:cubicBezTo>
                      <a:pt x="490" y="18408"/>
                      <a:pt x="517" y="18515"/>
                      <a:pt x="571" y="18568"/>
                    </a:cubicBezTo>
                    <a:cubicBezTo>
                      <a:pt x="599" y="18622"/>
                      <a:pt x="599" y="18622"/>
                      <a:pt x="626" y="18675"/>
                    </a:cubicBezTo>
                    <a:cubicBezTo>
                      <a:pt x="680" y="18782"/>
                      <a:pt x="762" y="18835"/>
                      <a:pt x="816" y="18888"/>
                    </a:cubicBezTo>
                    <a:lnTo>
                      <a:pt x="1115" y="19048"/>
                    </a:lnTo>
                    <a:cubicBezTo>
                      <a:pt x="1115" y="19048"/>
                      <a:pt x="1143" y="19048"/>
                      <a:pt x="1197" y="19102"/>
                    </a:cubicBezTo>
                    <a:cubicBezTo>
                      <a:pt x="1306" y="19155"/>
                      <a:pt x="1442" y="19208"/>
                      <a:pt x="1605" y="19315"/>
                    </a:cubicBezTo>
                    <a:cubicBezTo>
                      <a:pt x="1741" y="19368"/>
                      <a:pt x="1877" y="19475"/>
                      <a:pt x="2013" y="19528"/>
                    </a:cubicBezTo>
                    <a:cubicBezTo>
                      <a:pt x="2095" y="19582"/>
                      <a:pt x="2176" y="19582"/>
                      <a:pt x="2258" y="19635"/>
                    </a:cubicBezTo>
                    <a:lnTo>
                      <a:pt x="2258" y="19635"/>
                    </a:lnTo>
                    <a:cubicBezTo>
                      <a:pt x="2394" y="19688"/>
                      <a:pt x="2503" y="19742"/>
                      <a:pt x="2639" y="19795"/>
                    </a:cubicBezTo>
                    <a:cubicBezTo>
                      <a:pt x="2693" y="19795"/>
                      <a:pt x="2720" y="19848"/>
                      <a:pt x="2775" y="19848"/>
                    </a:cubicBezTo>
                    <a:lnTo>
                      <a:pt x="2856" y="19902"/>
                    </a:lnTo>
                    <a:lnTo>
                      <a:pt x="2856" y="19902"/>
                    </a:lnTo>
                    <a:cubicBezTo>
                      <a:pt x="2938" y="19955"/>
                      <a:pt x="3020" y="19955"/>
                      <a:pt x="3074" y="19955"/>
                    </a:cubicBezTo>
                    <a:cubicBezTo>
                      <a:pt x="3156" y="20008"/>
                      <a:pt x="3264" y="20008"/>
                      <a:pt x="3373" y="20062"/>
                    </a:cubicBezTo>
                    <a:cubicBezTo>
                      <a:pt x="3482" y="20115"/>
                      <a:pt x="3591" y="20115"/>
                      <a:pt x="3673" y="20168"/>
                    </a:cubicBezTo>
                    <a:lnTo>
                      <a:pt x="3673" y="20168"/>
                    </a:lnTo>
                    <a:cubicBezTo>
                      <a:pt x="3836" y="20222"/>
                      <a:pt x="3972" y="20222"/>
                      <a:pt x="4108" y="20275"/>
                    </a:cubicBezTo>
                    <a:cubicBezTo>
                      <a:pt x="4162" y="20275"/>
                      <a:pt x="4217" y="20275"/>
                      <a:pt x="4244" y="20275"/>
                    </a:cubicBezTo>
                    <a:cubicBezTo>
                      <a:pt x="4353" y="20275"/>
                      <a:pt x="4434" y="20275"/>
                      <a:pt x="4543" y="20328"/>
                    </a:cubicBezTo>
                    <a:cubicBezTo>
                      <a:pt x="4625" y="20328"/>
                      <a:pt x="4734" y="20328"/>
                      <a:pt x="4842" y="20328"/>
                    </a:cubicBezTo>
                    <a:cubicBezTo>
                      <a:pt x="5033" y="20328"/>
                      <a:pt x="5223" y="20328"/>
                      <a:pt x="5468" y="20328"/>
                    </a:cubicBezTo>
                    <a:cubicBezTo>
                      <a:pt x="5740" y="20328"/>
                      <a:pt x="6039" y="20275"/>
                      <a:pt x="6420" y="20222"/>
                    </a:cubicBezTo>
                    <a:cubicBezTo>
                      <a:pt x="6665" y="20168"/>
                      <a:pt x="6937" y="20168"/>
                      <a:pt x="7209" y="20115"/>
                    </a:cubicBezTo>
                    <a:cubicBezTo>
                      <a:pt x="7400" y="20115"/>
                      <a:pt x="7563" y="20062"/>
                      <a:pt x="7753" y="20062"/>
                    </a:cubicBezTo>
                    <a:cubicBezTo>
                      <a:pt x="8134" y="20008"/>
                      <a:pt x="8461" y="19955"/>
                      <a:pt x="8733" y="19955"/>
                    </a:cubicBezTo>
                    <a:cubicBezTo>
                      <a:pt x="8733" y="19955"/>
                      <a:pt x="8733" y="19955"/>
                      <a:pt x="8760" y="19955"/>
                    </a:cubicBezTo>
                    <a:lnTo>
                      <a:pt x="8760" y="19955"/>
                    </a:lnTo>
                    <a:cubicBezTo>
                      <a:pt x="8923" y="19955"/>
                      <a:pt x="9086" y="19955"/>
                      <a:pt x="9249" y="19902"/>
                    </a:cubicBezTo>
                    <a:cubicBezTo>
                      <a:pt x="9358" y="19902"/>
                      <a:pt x="9467" y="19902"/>
                      <a:pt x="9576" y="19902"/>
                    </a:cubicBezTo>
                    <a:lnTo>
                      <a:pt x="9603" y="19902"/>
                    </a:lnTo>
                    <a:cubicBezTo>
                      <a:pt x="9658" y="19902"/>
                      <a:pt x="9685" y="19902"/>
                      <a:pt x="9739" y="19902"/>
                    </a:cubicBezTo>
                    <a:lnTo>
                      <a:pt x="11915" y="19902"/>
                    </a:lnTo>
                    <a:lnTo>
                      <a:pt x="11779" y="21075"/>
                    </a:lnTo>
                    <a:lnTo>
                      <a:pt x="12187" y="21448"/>
                    </a:lnTo>
                    <a:lnTo>
                      <a:pt x="12215" y="21448"/>
                    </a:lnTo>
                    <a:cubicBezTo>
                      <a:pt x="12323" y="21555"/>
                      <a:pt x="12487" y="21555"/>
                      <a:pt x="12514" y="21555"/>
                    </a:cubicBezTo>
                    <a:cubicBezTo>
                      <a:pt x="12514" y="21555"/>
                      <a:pt x="12514" y="21555"/>
                      <a:pt x="12514" y="21555"/>
                    </a:cubicBezTo>
                    <a:cubicBezTo>
                      <a:pt x="12568" y="21555"/>
                      <a:pt x="12596" y="21555"/>
                      <a:pt x="12650" y="21555"/>
                    </a:cubicBezTo>
                    <a:cubicBezTo>
                      <a:pt x="12677" y="21555"/>
                      <a:pt x="12677" y="21555"/>
                      <a:pt x="12704" y="21555"/>
                    </a:cubicBezTo>
                    <a:lnTo>
                      <a:pt x="12704" y="21555"/>
                    </a:lnTo>
                    <a:cubicBezTo>
                      <a:pt x="12732" y="21555"/>
                      <a:pt x="12732" y="21555"/>
                      <a:pt x="12759" y="21555"/>
                    </a:cubicBezTo>
                    <a:cubicBezTo>
                      <a:pt x="12786" y="21555"/>
                      <a:pt x="12813" y="21502"/>
                      <a:pt x="12840" y="21502"/>
                    </a:cubicBezTo>
                    <a:cubicBezTo>
                      <a:pt x="12922" y="21448"/>
                      <a:pt x="13031" y="21288"/>
                      <a:pt x="13085" y="21182"/>
                    </a:cubicBezTo>
                    <a:lnTo>
                      <a:pt x="13112" y="21128"/>
                    </a:lnTo>
                    <a:cubicBezTo>
                      <a:pt x="13167" y="21022"/>
                      <a:pt x="13194" y="20915"/>
                      <a:pt x="13221" y="20808"/>
                    </a:cubicBezTo>
                    <a:lnTo>
                      <a:pt x="13384" y="20008"/>
                    </a:lnTo>
                    <a:lnTo>
                      <a:pt x="15125" y="20008"/>
                    </a:lnTo>
                    <a:cubicBezTo>
                      <a:pt x="15289" y="20008"/>
                      <a:pt x="15425" y="20062"/>
                      <a:pt x="15588" y="20168"/>
                    </a:cubicBezTo>
                    <a:lnTo>
                      <a:pt x="15588" y="20168"/>
                    </a:lnTo>
                    <a:cubicBezTo>
                      <a:pt x="15615" y="20168"/>
                      <a:pt x="15669" y="20222"/>
                      <a:pt x="15697" y="20222"/>
                    </a:cubicBezTo>
                    <a:cubicBezTo>
                      <a:pt x="15833" y="20275"/>
                      <a:pt x="15969" y="20328"/>
                      <a:pt x="16105" y="20382"/>
                    </a:cubicBezTo>
                    <a:cubicBezTo>
                      <a:pt x="16186" y="20382"/>
                      <a:pt x="16241" y="20435"/>
                      <a:pt x="16322" y="20435"/>
                    </a:cubicBezTo>
                    <a:cubicBezTo>
                      <a:pt x="16350" y="20435"/>
                      <a:pt x="16404" y="20435"/>
                      <a:pt x="16431" y="20435"/>
                    </a:cubicBezTo>
                    <a:cubicBezTo>
                      <a:pt x="16486" y="20435"/>
                      <a:pt x="16567" y="20435"/>
                      <a:pt x="16649" y="20435"/>
                    </a:cubicBezTo>
                    <a:cubicBezTo>
                      <a:pt x="16758" y="20435"/>
                      <a:pt x="16839" y="20435"/>
                      <a:pt x="16948" y="20435"/>
                    </a:cubicBezTo>
                    <a:cubicBezTo>
                      <a:pt x="17002" y="20435"/>
                      <a:pt x="17057" y="20435"/>
                      <a:pt x="17111" y="20435"/>
                    </a:cubicBezTo>
                    <a:cubicBezTo>
                      <a:pt x="17356" y="20435"/>
                      <a:pt x="17601" y="20435"/>
                      <a:pt x="17819" y="20382"/>
                    </a:cubicBezTo>
                    <a:cubicBezTo>
                      <a:pt x="17900" y="20382"/>
                      <a:pt x="18009" y="20328"/>
                      <a:pt x="18091" y="20328"/>
                    </a:cubicBezTo>
                    <a:cubicBezTo>
                      <a:pt x="18254" y="20275"/>
                      <a:pt x="18417" y="20222"/>
                      <a:pt x="18580" y="20115"/>
                    </a:cubicBezTo>
                    <a:cubicBezTo>
                      <a:pt x="18635" y="20115"/>
                      <a:pt x="18662" y="20062"/>
                      <a:pt x="18689" y="20062"/>
                    </a:cubicBezTo>
                    <a:cubicBezTo>
                      <a:pt x="18798" y="20008"/>
                      <a:pt x="18934" y="19902"/>
                      <a:pt x="19043" y="19848"/>
                    </a:cubicBezTo>
                    <a:lnTo>
                      <a:pt x="19043" y="19848"/>
                    </a:lnTo>
                    <a:cubicBezTo>
                      <a:pt x="19070" y="19848"/>
                      <a:pt x="19097" y="19795"/>
                      <a:pt x="19152" y="19795"/>
                    </a:cubicBezTo>
                    <a:cubicBezTo>
                      <a:pt x="19233" y="19742"/>
                      <a:pt x="19288" y="19688"/>
                      <a:pt x="19369" y="19582"/>
                    </a:cubicBezTo>
                    <a:cubicBezTo>
                      <a:pt x="19396" y="19528"/>
                      <a:pt x="19451" y="19528"/>
                      <a:pt x="19478" y="19475"/>
                    </a:cubicBezTo>
                    <a:cubicBezTo>
                      <a:pt x="19532" y="19422"/>
                      <a:pt x="19614" y="19315"/>
                      <a:pt x="19668" y="19262"/>
                    </a:cubicBezTo>
                    <a:cubicBezTo>
                      <a:pt x="19696" y="19208"/>
                      <a:pt x="19723" y="19208"/>
                      <a:pt x="19777" y="19155"/>
                    </a:cubicBezTo>
                    <a:cubicBezTo>
                      <a:pt x="19940" y="18942"/>
                      <a:pt x="20076" y="18728"/>
                      <a:pt x="20212" y="18515"/>
                    </a:cubicBezTo>
                    <a:cubicBezTo>
                      <a:pt x="20321" y="18302"/>
                      <a:pt x="20430" y="18142"/>
                      <a:pt x="20512" y="17928"/>
                    </a:cubicBezTo>
                    <a:lnTo>
                      <a:pt x="20539" y="17875"/>
                    </a:lnTo>
                    <a:cubicBezTo>
                      <a:pt x="20566" y="17822"/>
                      <a:pt x="20566" y="17768"/>
                      <a:pt x="20593" y="17768"/>
                    </a:cubicBezTo>
                    <a:lnTo>
                      <a:pt x="20729" y="17448"/>
                    </a:lnTo>
                    <a:lnTo>
                      <a:pt x="20729" y="17448"/>
                    </a:lnTo>
                    <a:lnTo>
                      <a:pt x="20784" y="17288"/>
                    </a:lnTo>
                    <a:lnTo>
                      <a:pt x="20784" y="17235"/>
                    </a:lnTo>
                    <a:cubicBezTo>
                      <a:pt x="20811" y="17182"/>
                      <a:pt x="20838" y="17128"/>
                      <a:pt x="20865" y="17022"/>
                    </a:cubicBezTo>
                    <a:lnTo>
                      <a:pt x="20865" y="16968"/>
                    </a:lnTo>
                    <a:cubicBezTo>
                      <a:pt x="20893" y="16915"/>
                      <a:pt x="20893" y="16862"/>
                      <a:pt x="20920" y="16808"/>
                    </a:cubicBezTo>
                    <a:lnTo>
                      <a:pt x="21001" y="16542"/>
                    </a:lnTo>
                    <a:lnTo>
                      <a:pt x="21001" y="16542"/>
                    </a:lnTo>
                    <a:cubicBezTo>
                      <a:pt x="21029" y="16435"/>
                      <a:pt x="21056" y="16382"/>
                      <a:pt x="21083" y="16275"/>
                    </a:cubicBezTo>
                    <a:lnTo>
                      <a:pt x="21137" y="16008"/>
                    </a:lnTo>
                    <a:lnTo>
                      <a:pt x="21137" y="16008"/>
                    </a:lnTo>
                    <a:lnTo>
                      <a:pt x="21192" y="15848"/>
                    </a:lnTo>
                    <a:lnTo>
                      <a:pt x="21192" y="15848"/>
                    </a:lnTo>
                    <a:lnTo>
                      <a:pt x="21246" y="15635"/>
                    </a:lnTo>
                    <a:lnTo>
                      <a:pt x="21246" y="15635"/>
                    </a:lnTo>
                    <a:cubicBezTo>
                      <a:pt x="21246" y="15582"/>
                      <a:pt x="21273" y="15528"/>
                      <a:pt x="21273" y="15475"/>
                    </a:cubicBezTo>
                    <a:lnTo>
                      <a:pt x="21328" y="15262"/>
                    </a:lnTo>
                    <a:lnTo>
                      <a:pt x="21328" y="15208"/>
                    </a:lnTo>
                    <a:cubicBezTo>
                      <a:pt x="21328" y="15155"/>
                      <a:pt x="21355" y="15102"/>
                      <a:pt x="21355" y="15048"/>
                    </a:cubicBezTo>
                    <a:cubicBezTo>
                      <a:pt x="21355" y="14995"/>
                      <a:pt x="21382" y="14888"/>
                      <a:pt x="21382" y="14835"/>
                    </a:cubicBezTo>
                    <a:lnTo>
                      <a:pt x="21410" y="14675"/>
                    </a:lnTo>
                    <a:lnTo>
                      <a:pt x="21410" y="14675"/>
                    </a:lnTo>
                    <a:cubicBezTo>
                      <a:pt x="21410" y="14675"/>
                      <a:pt x="21410" y="14675"/>
                      <a:pt x="21410" y="14675"/>
                    </a:cubicBezTo>
                    <a:lnTo>
                      <a:pt x="21437" y="14515"/>
                    </a:lnTo>
                    <a:lnTo>
                      <a:pt x="21437" y="14515"/>
                    </a:lnTo>
                    <a:cubicBezTo>
                      <a:pt x="21437" y="14515"/>
                      <a:pt x="21437" y="14515"/>
                      <a:pt x="21437" y="14515"/>
                    </a:cubicBezTo>
                    <a:lnTo>
                      <a:pt x="21464" y="14355"/>
                    </a:lnTo>
                    <a:lnTo>
                      <a:pt x="21464" y="14355"/>
                    </a:lnTo>
                    <a:cubicBezTo>
                      <a:pt x="21491" y="14195"/>
                      <a:pt x="21491" y="14035"/>
                      <a:pt x="21518" y="13875"/>
                    </a:cubicBezTo>
                    <a:lnTo>
                      <a:pt x="21518" y="13768"/>
                    </a:lnTo>
                    <a:lnTo>
                      <a:pt x="21518" y="13768"/>
                    </a:lnTo>
                    <a:cubicBezTo>
                      <a:pt x="21518" y="13715"/>
                      <a:pt x="21518" y="13715"/>
                      <a:pt x="21518" y="13662"/>
                    </a:cubicBezTo>
                    <a:lnTo>
                      <a:pt x="21518" y="13555"/>
                    </a:lnTo>
                    <a:lnTo>
                      <a:pt x="21518" y="13555"/>
                    </a:lnTo>
                    <a:cubicBezTo>
                      <a:pt x="21573" y="13075"/>
                      <a:pt x="21600" y="12542"/>
                      <a:pt x="21600" y="12008"/>
                    </a:cubicBezTo>
                    <a:lnTo>
                      <a:pt x="21600" y="12008"/>
                    </a:lnTo>
                    <a:cubicBezTo>
                      <a:pt x="21600" y="11955"/>
                      <a:pt x="21600" y="11848"/>
                      <a:pt x="21600" y="11795"/>
                    </a:cubicBezTo>
                    <a:lnTo>
                      <a:pt x="21600" y="11795"/>
                    </a:lnTo>
                    <a:cubicBezTo>
                      <a:pt x="21600" y="11635"/>
                      <a:pt x="21600" y="11475"/>
                      <a:pt x="21600" y="11315"/>
                    </a:cubicBezTo>
                    <a:lnTo>
                      <a:pt x="21600" y="11315"/>
                    </a:lnTo>
                    <a:cubicBezTo>
                      <a:pt x="21600" y="11262"/>
                      <a:pt x="21600" y="11155"/>
                      <a:pt x="21600" y="11102"/>
                    </a:cubicBezTo>
                    <a:cubicBezTo>
                      <a:pt x="21600" y="11102"/>
                      <a:pt x="21600" y="11048"/>
                      <a:pt x="21600" y="11048"/>
                    </a:cubicBezTo>
                    <a:lnTo>
                      <a:pt x="21600" y="11048"/>
                    </a:lnTo>
                    <a:lnTo>
                      <a:pt x="21600" y="11048"/>
                    </a:lnTo>
                    <a:cubicBezTo>
                      <a:pt x="21518" y="10622"/>
                      <a:pt x="21518" y="10622"/>
                      <a:pt x="21518" y="10568"/>
                    </a:cubicBezTo>
                    <a:close/>
                  </a:path>
                </a:pathLst>
              </a:custGeom>
              <a:solidFill>
                <a:srgbClr val="1B2327"/>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69" name="Google Shape;69;p3"/>
              <p:cNvSpPr/>
              <p:nvPr/>
            </p:nvSpPr>
            <p:spPr>
              <a:xfrm>
                <a:off x="6269257" y="4975395"/>
                <a:ext cx="1949600" cy="953131"/>
              </a:xfrm>
              <a:custGeom>
                <a:rect b="b" l="l" r="r" t="t"/>
                <a:pathLst>
                  <a:path extrusionOk="0" h="21600" w="21600">
                    <a:moveTo>
                      <a:pt x="21600" y="10685"/>
                    </a:moveTo>
                    <a:cubicBezTo>
                      <a:pt x="21600" y="8952"/>
                      <a:pt x="21487" y="7335"/>
                      <a:pt x="21205" y="6006"/>
                    </a:cubicBezTo>
                    <a:lnTo>
                      <a:pt x="21092" y="6006"/>
                    </a:lnTo>
                    <a:cubicBezTo>
                      <a:pt x="20612" y="5891"/>
                      <a:pt x="20245" y="4794"/>
                      <a:pt x="20188" y="3465"/>
                    </a:cubicBezTo>
                    <a:lnTo>
                      <a:pt x="20188" y="3176"/>
                    </a:lnTo>
                    <a:cubicBezTo>
                      <a:pt x="19511" y="2021"/>
                      <a:pt x="18579" y="1328"/>
                      <a:pt x="17337" y="1328"/>
                    </a:cubicBezTo>
                    <a:cubicBezTo>
                      <a:pt x="16857" y="1328"/>
                      <a:pt x="16461" y="1271"/>
                      <a:pt x="16066" y="1502"/>
                    </a:cubicBezTo>
                    <a:cubicBezTo>
                      <a:pt x="15671" y="1733"/>
                      <a:pt x="15247" y="1790"/>
                      <a:pt x="14852" y="1790"/>
                    </a:cubicBezTo>
                    <a:lnTo>
                      <a:pt x="13158" y="1790"/>
                    </a:lnTo>
                    <a:lnTo>
                      <a:pt x="12875" y="347"/>
                    </a:lnTo>
                    <a:cubicBezTo>
                      <a:pt x="12875" y="289"/>
                      <a:pt x="12847" y="289"/>
                      <a:pt x="12847" y="231"/>
                    </a:cubicBezTo>
                    <a:cubicBezTo>
                      <a:pt x="12847" y="231"/>
                      <a:pt x="12847" y="231"/>
                      <a:pt x="12847" y="231"/>
                    </a:cubicBezTo>
                    <a:cubicBezTo>
                      <a:pt x="12819" y="173"/>
                      <a:pt x="12791" y="115"/>
                      <a:pt x="12734" y="58"/>
                    </a:cubicBezTo>
                    <a:cubicBezTo>
                      <a:pt x="12734" y="58"/>
                      <a:pt x="12706" y="58"/>
                      <a:pt x="12678" y="0"/>
                    </a:cubicBezTo>
                    <a:cubicBezTo>
                      <a:pt x="12678" y="0"/>
                      <a:pt x="12649" y="0"/>
                      <a:pt x="12649" y="0"/>
                    </a:cubicBezTo>
                    <a:cubicBezTo>
                      <a:pt x="12649" y="0"/>
                      <a:pt x="12621" y="0"/>
                      <a:pt x="12621" y="0"/>
                    </a:cubicBezTo>
                    <a:cubicBezTo>
                      <a:pt x="12593" y="0"/>
                      <a:pt x="12593" y="0"/>
                      <a:pt x="12565" y="0"/>
                    </a:cubicBezTo>
                    <a:lnTo>
                      <a:pt x="12565" y="0"/>
                    </a:lnTo>
                    <a:cubicBezTo>
                      <a:pt x="12537" y="0"/>
                      <a:pt x="12452" y="0"/>
                      <a:pt x="12424" y="58"/>
                    </a:cubicBezTo>
                    <a:lnTo>
                      <a:pt x="12339" y="115"/>
                    </a:lnTo>
                    <a:lnTo>
                      <a:pt x="12537" y="1790"/>
                    </a:lnTo>
                    <a:lnTo>
                      <a:pt x="9685" y="1790"/>
                    </a:lnTo>
                    <a:cubicBezTo>
                      <a:pt x="7906" y="1790"/>
                      <a:pt x="5901" y="1271"/>
                      <a:pt x="4377" y="1328"/>
                    </a:cubicBezTo>
                    <a:cubicBezTo>
                      <a:pt x="2852" y="1444"/>
                      <a:pt x="904" y="2657"/>
                      <a:pt x="904" y="2657"/>
                    </a:cubicBezTo>
                    <a:lnTo>
                      <a:pt x="593" y="2830"/>
                    </a:lnTo>
                    <a:cubicBezTo>
                      <a:pt x="141" y="3061"/>
                      <a:pt x="0" y="7393"/>
                      <a:pt x="0" y="10627"/>
                    </a:cubicBezTo>
                    <a:cubicBezTo>
                      <a:pt x="0" y="10684"/>
                      <a:pt x="0" y="10742"/>
                      <a:pt x="0" y="10800"/>
                    </a:cubicBezTo>
                    <a:cubicBezTo>
                      <a:pt x="0" y="10858"/>
                      <a:pt x="0" y="10916"/>
                      <a:pt x="0" y="10973"/>
                    </a:cubicBezTo>
                    <a:cubicBezTo>
                      <a:pt x="0" y="14207"/>
                      <a:pt x="141" y="18481"/>
                      <a:pt x="593" y="18770"/>
                    </a:cubicBezTo>
                    <a:lnTo>
                      <a:pt x="904" y="18943"/>
                    </a:lnTo>
                    <a:cubicBezTo>
                      <a:pt x="904" y="18943"/>
                      <a:pt x="2852" y="20156"/>
                      <a:pt x="4377" y="20272"/>
                    </a:cubicBezTo>
                    <a:cubicBezTo>
                      <a:pt x="5901" y="20387"/>
                      <a:pt x="7906" y="19810"/>
                      <a:pt x="9685" y="19810"/>
                    </a:cubicBezTo>
                    <a:lnTo>
                      <a:pt x="12537" y="19810"/>
                    </a:lnTo>
                    <a:lnTo>
                      <a:pt x="12339" y="21485"/>
                    </a:lnTo>
                    <a:lnTo>
                      <a:pt x="12424" y="21542"/>
                    </a:lnTo>
                    <a:cubicBezTo>
                      <a:pt x="12452" y="21600"/>
                      <a:pt x="12537" y="21600"/>
                      <a:pt x="12565" y="21600"/>
                    </a:cubicBezTo>
                    <a:cubicBezTo>
                      <a:pt x="12593" y="21600"/>
                      <a:pt x="12593" y="21600"/>
                      <a:pt x="12621" y="21600"/>
                    </a:cubicBezTo>
                    <a:cubicBezTo>
                      <a:pt x="12621" y="21600"/>
                      <a:pt x="12649" y="21600"/>
                      <a:pt x="12649" y="21600"/>
                    </a:cubicBezTo>
                    <a:cubicBezTo>
                      <a:pt x="12649" y="21600"/>
                      <a:pt x="12678" y="21600"/>
                      <a:pt x="12678" y="21600"/>
                    </a:cubicBezTo>
                    <a:cubicBezTo>
                      <a:pt x="12706" y="21600"/>
                      <a:pt x="12706" y="21600"/>
                      <a:pt x="12734" y="21542"/>
                    </a:cubicBezTo>
                    <a:cubicBezTo>
                      <a:pt x="12762" y="21485"/>
                      <a:pt x="12819" y="21427"/>
                      <a:pt x="12847" y="21369"/>
                    </a:cubicBezTo>
                    <a:cubicBezTo>
                      <a:pt x="12847" y="21369"/>
                      <a:pt x="12847" y="21369"/>
                      <a:pt x="12847" y="21369"/>
                    </a:cubicBezTo>
                    <a:cubicBezTo>
                      <a:pt x="12875" y="21311"/>
                      <a:pt x="12875" y="21311"/>
                      <a:pt x="12875" y="21253"/>
                    </a:cubicBezTo>
                    <a:lnTo>
                      <a:pt x="13158" y="19810"/>
                    </a:lnTo>
                    <a:lnTo>
                      <a:pt x="14852" y="19810"/>
                    </a:lnTo>
                    <a:cubicBezTo>
                      <a:pt x="15275" y="19810"/>
                      <a:pt x="15671" y="19925"/>
                      <a:pt x="16066" y="20098"/>
                    </a:cubicBezTo>
                    <a:cubicBezTo>
                      <a:pt x="16461" y="20329"/>
                      <a:pt x="16857" y="20272"/>
                      <a:pt x="17337" y="20272"/>
                    </a:cubicBezTo>
                    <a:cubicBezTo>
                      <a:pt x="18579" y="20272"/>
                      <a:pt x="19511" y="19579"/>
                      <a:pt x="20188" y="18424"/>
                    </a:cubicBezTo>
                    <a:lnTo>
                      <a:pt x="20188" y="18135"/>
                    </a:lnTo>
                    <a:cubicBezTo>
                      <a:pt x="20217" y="16806"/>
                      <a:pt x="20584" y="15709"/>
                      <a:pt x="21092" y="15594"/>
                    </a:cubicBezTo>
                    <a:lnTo>
                      <a:pt x="21205" y="15594"/>
                    </a:lnTo>
                    <a:cubicBezTo>
                      <a:pt x="21487" y="14207"/>
                      <a:pt x="21600" y="12648"/>
                      <a:pt x="21600" y="10915"/>
                    </a:cubicBezTo>
                    <a:cubicBezTo>
                      <a:pt x="21600" y="10858"/>
                      <a:pt x="21600" y="10858"/>
                      <a:pt x="21600" y="10800"/>
                    </a:cubicBezTo>
                    <a:cubicBezTo>
                      <a:pt x="21600" y="10742"/>
                      <a:pt x="21600" y="10685"/>
                      <a:pt x="21600" y="10685"/>
                    </a:cubicBezTo>
                    <a:close/>
                    <a:moveTo>
                      <a:pt x="10334" y="3003"/>
                    </a:moveTo>
                    <a:cubicBezTo>
                      <a:pt x="11464" y="3003"/>
                      <a:pt x="12367" y="2888"/>
                      <a:pt x="13101" y="2888"/>
                    </a:cubicBezTo>
                    <a:cubicBezTo>
                      <a:pt x="12028" y="3985"/>
                      <a:pt x="10052" y="4678"/>
                      <a:pt x="7793" y="4678"/>
                    </a:cubicBezTo>
                    <a:lnTo>
                      <a:pt x="7793" y="4678"/>
                    </a:lnTo>
                    <a:cubicBezTo>
                      <a:pt x="7031" y="4678"/>
                      <a:pt x="6297" y="4620"/>
                      <a:pt x="5619" y="4447"/>
                    </a:cubicBezTo>
                    <a:cubicBezTo>
                      <a:pt x="6240" y="2195"/>
                      <a:pt x="7878" y="3061"/>
                      <a:pt x="10334" y="3003"/>
                    </a:cubicBezTo>
                    <a:close/>
                    <a:moveTo>
                      <a:pt x="5167" y="15132"/>
                    </a:moveTo>
                    <a:cubicBezTo>
                      <a:pt x="5167" y="15767"/>
                      <a:pt x="4913" y="16229"/>
                      <a:pt x="4631" y="16229"/>
                    </a:cubicBezTo>
                    <a:lnTo>
                      <a:pt x="2852" y="15651"/>
                    </a:lnTo>
                    <a:cubicBezTo>
                      <a:pt x="2231" y="15420"/>
                      <a:pt x="1723" y="13399"/>
                      <a:pt x="1694" y="10742"/>
                    </a:cubicBezTo>
                    <a:cubicBezTo>
                      <a:pt x="1751" y="8143"/>
                      <a:pt x="2231" y="6064"/>
                      <a:pt x="2852" y="5833"/>
                    </a:cubicBezTo>
                    <a:lnTo>
                      <a:pt x="4631" y="5256"/>
                    </a:lnTo>
                    <a:lnTo>
                      <a:pt x="4631" y="5256"/>
                    </a:lnTo>
                    <a:cubicBezTo>
                      <a:pt x="4941" y="5256"/>
                      <a:pt x="5167" y="5775"/>
                      <a:pt x="5167" y="6353"/>
                    </a:cubicBezTo>
                    <a:lnTo>
                      <a:pt x="5167" y="15132"/>
                    </a:lnTo>
                    <a:close/>
                    <a:moveTo>
                      <a:pt x="10334" y="18597"/>
                    </a:moveTo>
                    <a:cubicBezTo>
                      <a:pt x="7878" y="18539"/>
                      <a:pt x="6240" y="19405"/>
                      <a:pt x="5647" y="17153"/>
                    </a:cubicBezTo>
                    <a:cubicBezTo>
                      <a:pt x="6325" y="16980"/>
                      <a:pt x="7059" y="16922"/>
                      <a:pt x="7821" y="16922"/>
                    </a:cubicBezTo>
                    <a:lnTo>
                      <a:pt x="7821" y="16922"/>
                    </a:lnTo>
                    <a:cubicBezTo>
                      <a:pt x="10080" y="16922"/>
                      <a:pt x="12057" y="17673"/>
                      <a:pt x="13129" y="18712"/>
                    </a:cubicBezTo>
                    <a:cubicBezTo>
                      <a:pt x="12367" y="18655"/>
                      <a:pt x="11464" y="18597"/>
                      <a:pt x="10334" y="18597"/>
                    </a:cubicBezTo>
                    <a:close/>
                    <a:moveTo>
                      <a:pt x="14457" y="17846"/>
                    </a:moveTo>
                    <a:cubicBezTo>
                      <a:pt x="14400" y="17846"/>
                      <a:pt x="14315" y="17846"/>
                      <a:pt x="14259" y="17788"/>
                    </a:cubicBezTo>
                    <a:cubicBezTo>
                      <a:pt x="14259" y="17788"/>
                      <a:pt x="14259" y="17788"/>
                      <a:pt x="14259" y="17788"/>
                    </a:cubicBezTo>
                    <a:lnTo>
                      <a:pt x="12791" y="17211"/>
                    </a:lnTo>
                    <a:cubicBezTo>
                      <a:pt x="12395" y="16922"/>
                      <a:pt x="12057" y="16518"/>
                      <a:pt x="12057" y="15709"/>
                    </a:cubicBezTo>
                    <a:lnTo>
                      <a:pt x="12057" y="5775"/>
                    </a:lnTo>
                    <a:cubicBezTo>
                      <a:pt x="12057" y="4967"/>
                      <a:pt x="12395" y="4563"/>
                      <a:pt x="12791" y="4274"/>
                    </a:cubicBezTo>
                    <a:lnTo>
                      <a:pt x="14259" y="3696"/>
                    </a:lnTo>
                    <a:cubicBezTo>
                      <a:pt x="14259" y="3696"/>
                      <a:pt x="14259" y="3696"/>
                      <a:pt x="14259" y="3696"/>
                    </a:cubicBezTo>
                    <a:cubicBezTo>
                      <a:pt x="14315" y="3639"/>
                      <a:pt x="14400" y="3639"/>
                      <a:pt x="14457" y="3639"/>
                    </a:cubicBezTo>
                    <a:lnTo>
                      <a:pt x="14457" y="3639"/>
                    </a:lnTo>
                    <a:cubicBezTo>
                      <a:pt x="15501" y="3639"/>
                      <a:pt x="16320" y="6295"/>
                      <a:pt x="16320" y="10685"/>
                    </a:cubicBezTo>
                    <a:cubicBezTo>
                      <a:pt x="16320" y="15189"/>
                      <a:pt x="15501" y="17846"/>
                      <a:pt x="14457" y="17846"/>
                    </a:cubicBezTo>
                    <a:close/>
                  </a:path>
                </a:pathLst>
              </a:custGeom>
              <a:solidFill>
                <a:schemeClr val="accent6"/>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sp>
          <p:nvSpPr>
            <p:cNvPr id="70" name="Google Shape;70;p3"/>
            <p:cNvSpPr/>
            <p:nvPr/>
          </p:nvSpPr>
          <p:spPr>
            <a:xfrm>
              <a:off x="1303179" y="3465049"/>
              <a:ext cx="688369" cy="679504"/>
            </a:xfrm>
            <a:custGeom>
              <a:rect b="b" l="l" r="r" t="t"/>
              <a:pathLst>
                <a:path extrusionOk="0" h="1083685" w="1114905">
                  <a:moveTo>
                    <a:pt x="550817" y="0"/>
                  </a:moveTo>
                  <a:lnTo>
                    <a:pt x="944359" y="393508"/>
                  </a:lnTo>
                  <a:cubicBezTo>
                    <a:pt x="996597" y="445743"/>
                    <a:pt x="1053298" y="492242"/>
                    <a:pt x="1113624" y="532609"/>
                  </a:cubicBezTo>
                  <a:lnTo>
                    <a:pt x="1114905" y="533378"/>
                  </a:lnTo>
                  <a:lnTo>
                    <a:pt x="1035589" y="605390"/>
                  </a:lnTo>
                  <a:lnTo>
                    <a:pt x="557246" y="1083685"/>
                  </a:lnTo>
                  <a:lnTo>
                    <a:pt x="535559" y="1067571"/>
                  </a:lnTo>
                  <a:cubicBezTo>
                    <a:pt x="487479" y="1028051"/>
                    <a:pt x="441060" y="985949"/>
                    <a:pt x="396473" y="941336"/>
                  </a:cubicBezTo>
                  <a:lnTo>
                    <a:pt x="0" y="544898"/>
                  </a:lnTo>
                  <a:lnTo>
                    <a:pt x="487545" y="57403"/>
                  </a:lnTo>
                  <a:close/>
                </a:path>
              </a:pathLst>
            </a:custGeom>
            <a:solidFill>
              <a:srgbClr val="3E525C">
                <a:alpha val="34901"/>
              </a:srgbClr>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FFFFFF"/>
                </a:solidFill>
                <a:latin typeface="Arial"/>
                <a:ea typeface="Arial"/>
                <a:cs typeface="Arial"/>
                <a:sym typeface="Arial"/>
              </a:endParaRPr>
            </a:p>
          </p:txBody>
        </p:sp>
        <p:sp>
          <p:nvSpPr>
            <p:cNvPr id="71" name="Google Shape;71;p3"/>
            <p:cNvSpPr/>
            <p:nvPr/>
          </p:nvSpPr>
          <p:spPr>
            <a:xfrm>
              <a:off x="-821801" y="3067773"/>
              <a:ext cx="4470289" cy="1351886"/>
            </a:xfrm>
            <a:custGeom>
              <a:rect b="b" l="l" r="r" t="t"/>
              <a:pathLst>
                <a:path extrusionOk="0" h="21600" w="21600">
                  <a:moveTo>
                    <a:pt x="7451" y="21600"/>
                  </a:moveTo>
                  <a:lnTo>
                    <a:pt x="0" y="21600"/>
                  </a:lnTo>
                  <a:lnTo>
                    <a:pt x="0" y="13838"/>
                  </a:lnTo>
                  <a:lnTo>
                    <a:pt x="7451" y="13838"/>
                  </a:lnTo>
                  <a:cubicBezTo>
                    <a:pt x="8340" y="13838"/>
                    <a:pt x="9169" y="12689"/>
                    <a:pt x="9800" y="10570"/>
                  </a:cubicBezTo>
                  <a:lnTo>
                    <a:pt x="11298" y="5540"/>
                  </a:lnTo>
                  <a:cubicBezTo>
                    <a:pt x="12362" y="1966"/>
                    <a:pt x="13777" y="0"/>
                    <a:pt x="15282" y="0"/>
                  </a:cubicBezTo>
                  <a:lnTo>
                    <a:pt x="21600" y="0"/>
                  </a:lnTo>
                  <a:lnTo>
                    <a:pt x="21600" y="7762"/>
                  </a:lnTo>
                  <a:lnTo>
                    <a:pt x="15282" y="7762"/>
                  </a:lnTo>
                  <a:cubicBezTo>
                    <a:pt x="14392" y="7762"/>
                    <a:pt x="13564" y="8911"/>
                    <a:pt x="12933" y="11030"/>
                  </a:cubicBezTo>
                  <a:lnTo>
                    <a:pt x="11435" y="16060"/>
                  </a:lnTo>
                  <a:cubicBezTo>
                    <a:pt x="10370" y="19634"/>
                    <a:pt x="8956" y="21600"/>
                    <a:pt x="7451" y="21600"/>
                  </a:cubicBezTo>
                  <a:close/>
                </a:path>
              </a:pathLst>
            </a:custGeom>
            <a:solidFill>
              <a:srgbClr val="2FDFC2"/>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nvGrpSpPr>
            <p:cNvPr id="72" name="Google Shape;72;p3"/>
            <p:cNvGrpSpPr/>
            <p:nvPr/>
          </p:nvGrpSpPr>
          <p:grpSpPr>
            <a:xfrm>
              <a:off x="3033252" y="2991065"/>
              <a:ext cx="1249380" cy="645829"/>
              <a:chOff x="6243770" y="3650189"/>
              <a:chExt cx="2023536" cy="1029980"/>
            </a:xfrm>
          </p:grpSpPr>
          <p:sp>
            <p:nvSpPr>
              <p:cNvPr id="73" name="Google Shape;73;p3"/>
              <p:cNvSpPr/>
              <p:nvPr/>
            </p:nvSpPr>
            <p:spPr>
              <a:xfrm>
                <a:off x="6243770" y="3650189"/>
                <a:ext cx="2023536" cy="1029980"/>
              </a:xfrm>
              <a:custGeom>
                <a:rect b="b" l="l" r="r" t="t"/>
                <a:pathLst>
                  <a:path extrusionOk="0" h="21555" w="21600">
                    <a:moveTo>
                      <a:pt x="21518" y="10568"/>
                    </a:moveTo>
                    <a:cubicBezTo>
                      <a:pt x="21518" y="10515"/>
                      <a:pt x="21518" y="10408"/>
                      <a:pt x="21518" y="10355"/>
                    </a:cubicBezTo>
                    <a:lnTo>
                      <a:pt x="21518" y="10355"/>
                    </a:lnTo>
                    <a:cubicBezTo>
                      <a:pt x="21518" y="10195"/>
                      <a:pt x="21518" y="10035"/>
                      <a:pt x="21518" y="9875"/>
                    </a:cubicBezTo>
                    <a:lnTo>
                      <a:pt x="21518" y="9875"/>
                    </a:lnTo>
                    <a:cubicBezTo>
                      <a:pt x="21518" y="9822"/>
                      <a:pt x="21518" y="9715"/>
                      <a:pt x="21518" y="9662"/>
                    </a:cubicBezTo>
                    <a:lnTo>
                      <a:pt x="21518" y="9662"/>
                    </a:lnTo>
                    <a:cubicBezTo>
                      <a:pt x="21491" y="9128"/>
                      <a:pt x="21464" y="8595"/>
                      <a:pt x="21437" y="8115"/>
                    </a:cubicBezTo>
                    <a:lnTo>
                      <a:pt x="21437" y="8008"/>
                    </a:lnTo>
                    <a:cubicBezTo>
                      <a:pt x="21437" y="7955"/>
                      <a:pt x="21437" y="7955"/>
                      <a:pt x="21437" y="7902"/>
                    </a:cubicBezTo>
                    <a:lnTo>
                      <a:pt x="21437" y="7795"/>
                    </a:lnTo>
                    <a:cubicBezTo>
                      <a:pt x="21409" y="7635"/>
                      <a:pt x="21409" y="7475"/>
                      <a:pt x="21382" y="7315"/>
                    </a:cubicBezTo>
                    <a:lnTo>
                      <a:pt x="21382" y="7315"/>
                    </a:lnTo>
                    <a:lnTo>
                      <a:pt x="21355" y="7155"/>
                    </a:lnTo>
                    <a:cubicBezTo>
                      <a:pt x="21355" y="7155"/>
                      <a:pt x="21355" y="7155"/>
                      <a:pt x="21355" y="7102"/>
                    </a:cubicBezTo>
                    <a:lnTo>
                      <a:pt x="21355" y="7102"/>
                    </a:lnTo>
                    <a:lnTo>
                      <a:pt x="21328" y="6942"/>
                    </a:lnTo>
                    <a:cubicBezTo>
                      <a:pt x="21328" y="6942"/>
                      <a:pt x="21328" y="6942"/>
                      <a:pt x="21328" y="6942"/>
                    </a:cubicBezTo>
                    <a:lnTo>
                      <a:pt x="21328" y="6942"/>
                    </a:lnTo>
                    <a:lnTo>
                      <a:pt x="21301" y="6782"/>
                    </a:lnTo>
                    <a:cubicBezTo>
                      <a:pt x="21301" y="6728"/>
                      <a:pt x="21273" y="6622"/>
                      <a:pt x="21273" y="6568"/>
                    </a:cubicBezTo>
                    <a:cubicBezTo>
                      <a:pt x="21273" y="6515"/>
                      <a:pt x="21246" y="6462"/>
                      <a:pt x="21246" y="6408"/>
                    </a:cubicBezTo>
                    <a:lnTo>
                      <a:pt x="21246" y="6355"/>
                    </a:lnTo>
                    <a:lnTo>
                      <a:pt x="21192" y="6142"/>
                    </a:lnTo>
                    <a:cubicBezTo>
                      <a:pt x="21165" y="6035"/>
                      <a:pt x="21137" y="5928"/>
                      <a:pt x="21110" y="5822"/>
                    </a:cubicBezTo>
                    <a:lnTo>
                      <a:pt x="21110" y="5822"/>
                    </a:lnTo>
                    <a:lnTo>
                      <a:pt x="21056" y="5662"/>
                    </a:lnTo>
                    <a:lnTo>
                      <a:pt x="21056" y="5662"/>
                    </a:lnTo>
                    <a:lnTo>
                      <a:pt x="21001" y="5395"/>
                    </a:lnTo>
                    <a:cubicBezTo>
                      <a:pt x="20974" y="5288"/>
                      <a:pt x="20947" y="5235"/>
                      <a:pt x="20920" y="5128"/>
                    </a:cubicBezTo>
                    <a:lnTo>
                      <a:pt x="20920" y="5128"/>
                    </a:lnTo>
                    <a:lnTo>
                      <a:pt x="20865" y="4968"/>
                    </a:lnTo>
                    <a:lnTo>
                      <a:pt x="20865" y="4915"/>
                    </a:lnTo>
                    <a:lnTo>
                      <a:pt x="20757" y="4648"/>
                    </a:lnTo>
                    <a:cubicBezTo>
                      <a:pt x="20729" y="4595"/>
                      <a:pt x="20702" y="4542"/>
                      <a:pt x="20702" y="4488"/>
                    </a:cubicBezTo>
                    <a:lnTo>
                      <a:pt x="20702" y="4435"/>
                    </a:lnTo>
                    <a:lnTo>
                      <a:pt x="20648" y="4275"/>
                    </a:lnTo>
                    <a:lnTo>
                      <a:pt x="20648" y="4275"/>
                    </a:lnTo>
                    <a:lnTo>
                      <a:pt x="20512" y="3955"/>
                    </a:lnTo>
                    <a:cubicBezTo>
                      <a:pt x="20484" y="3902"/>
                      <a:pt x="20484" y="3848"/>
                      <a:pt x="20457" y="3848"/>
                    </a:cubicBezTo>
                    <a:lnTo>
                      <a:pt x="20430" y="3795"/>
                    </a:lnTo>
                    <a:cubicBezTo>
                      <a:pt x="20321" y="3582"/>
                      <a:pt x="20240" y="3368"/>
                      <a:pt x="20131" y="3208"/>
                    </a:cubicBezTo>
                    <a:cubicBezTo>
                      <a:pt x="19995" y="2995"/>
                      <a:pt x="19832" y="2728"/>
                      <a:pt x="19696" y="2568"/>
                    </a:cubicBezTo>
                    <a:cubicBezTo>
                      <a:pt x="19668" y="2515"/>
                      <a:pt x="19641" y="2515"/>
                      <a:pt x="19587" y="2462"/>
                    </a:cubicBezTo>
                    <a:cubicBezTo>
                      <a:pt x="19532" y="2408"/>
                      <a:pt x="19451" y="2302"/>
                      <a:pt x="19396" y="2248"/>
                    </a:cubicBezTo>
                    <a:cubicBezTo>
                      <a:pt x="19369" y="2195"/>
                      <a:pt x="19342" y="2195"/>
                      <a:pt x="19288" y="2142"/>
                    </a:cubicBezTo>
                    <a:cubicBezTo>
                      <a:pt x="19206" y="2088"/>
                      <a:pt x="19152" y="2035"/>
                      <a:pt x="19070" y="1928"/>
                    </a:cubicBezTo>
                    <a:cubicBezTo>
                      <a:pt x="19043" y="1875"/>
                      <a:pt x="19016" y="1875"/>
                      <a:pt x="18961" y="1875"/>
                    </a:cubicBezTo>
                    <a:lnTo>
                      <a:pt x="18961" y="1875"/>
                    </a:lnTo>
                    <a:cubicBezTo>
                      <a:pt x="18852" y="1768"/>
                      <a:pt x="18744" y="1715"/>
                      <a:pt x="18607" y="1662"/>
                    </a:cubicBezTo>
                    <a:cubicBezTo>
                      <a:pt x="18580" y="1662"/>
                      <a:pt x="18526" y="1608"/>
                      <a:pt x="18499" y="1608"/>
                    </a:cubicBezTo>
                    <a:cubicBezTo>
                      <a:pt x="18335" y="1502"/>
                      <a:pt x="18172" y="1448"/>
                      <a:pt x="18009" y="1395"/>
                    </a:cubicBezTo>
                    <a:cubicBezTo>
                      <a:pt x="17927" y="1395"/>
                      <a:pt x="17846" y="1342"/>
                      <a:pt x="17737" y="1342"/>
                    </a:cubicBezTo>
                    <a:cubicBezTo>
                      <a:pt x="17519" y="1288"/>
                      <a:pt x="17275" y="1288"/>
                      <a:pt x="17030" y="1288"/>
                    </a:cubicBezTo>
                    <a:cubicBezTo>
                      <a:pt x="16975" y="1288"/>
                      <a:pt x="16921" y="1288"/>
                      <a:pt x="16866" y="1288"/>
                    </a:cubicBezTo>
                    <a:cubicBezTo>
                      <a:pt x="16758" y="1288"/>
                      <a:pt x="16676" y="1288"/>
                      <a:pt x="16567" y="1288"/>
                    </a:cubicBezTo>
                    <a:cubicBezTo>
                      <a:pt x="16486" y="1288"/>
                      <a:pt x="16404" y="1288"/>
                      <a:pt x="16350" y="1288"/>
                    </a:cubicBezTo>
                    <a:cubicBezTo>
                      <a:pt x="16322" y="1288"/>
                      <a:pt x="16268" y="1288"/>
                      <a:pt x="16241" y="1288"/>
                    </a:cubicBezTo>
                    <a:cubicBezTo>
                      <a:pt x="16159" y="1288"/>
                      <a:pt x="16077" y="1288"/>
                      <a:pt x="16023" y="1342"/>
                    </a:cubicBezTo>
                    <a:cubicBezTo>
                      <a:pt x="15887" y="1395"/>
                      <a:pt x="15751" y="1448"/>
                      <a:pt x="15615" y="1502"/>
                    </a:cubicBezTo>
                    <a:cubicBezTo>
                      <a:pt x="15561" y="1502"/>
                      <a:pt x="15533" y="1555"/>
                      <a:pt x="15506" y="1555"/>
                    </a:cubicBezTo>
                    <a:lnTo>
                      <a:pt x="15506" y="1555"/>
                    </a:lnTo>
                    <a:cubicBezTo>
                      <a:pt x="15370" y="1662"/>
                      <a:pt x="15207" y="1715"/>
                      <a:pt x="15044" y="1715"/>
                    </a:cubicBezTo>
                    <a:lnTo>
                      <a:pt x="13303" y="1715"/>
                    </a:lnTo>
                    <a:lnTo>
                      <a:pt x="13140" y="915"/>
                    </a:lnTo>
                    <a:lnTo>
                      <a:pt x="13140" y="862"/>
                    </a:lnTo>
                    <a:cubicBezTo>
                      <a:pt x="13112" y="755"/>
                      <a:pt x="13085" y="648"/>
                      <a:pt x="13031" y="542"/>
                    </a:cubicBezTo>
                    <a:lnTo>
                      <a:pt x="13031" y="488"/>
                    </a:lnTo>
                    <a:lnTo>
                      <a:pt x="13031" y="488"/>
                    </a:lnTo>
                    <a:lnTo>
                      <a:pt x="13031" y="488"/>
                    </a:lnTo>
                    <a:cubicBezTo>
                      <a:pt x="12976" y="382"/>
                      <a:pt x="12895" y="275"/>
                      <a:pt x="12840" y="222"/>
                    </a:cubicBezTo>
                    <a:lnTo>
                      <a:pt x="12623" y="62"/>
                    </a:lnTo>
                    <a:cubicBezTo>
                      <a:pt x="12487" y="8"/>
                      <a:pt x="12351" y="-45"/>
                      <a:pt x="12215" y="62"/>
                    </a:cubicBezTo>
                    <a:cubicBezTo>
                      <a:pt x="12215" y="62"/>
                      <a:pt x="12187" y="62"/>
                      <a:pt x="12187" y="62"/>
                    </a:cubicBezTo>
                    <a:lnTo>
                      <a:pt x="11752" y="435"/>
                    </a:lnTo>
                    <a:lnTo>
                      <a:pt x="11888" y="1608"/>
                    </a:lnTo>
                    <a:lnTo>
                      <a:pt x="9712" y="1608"/>
                    </a:lnTo>
                    <a:cubicBezTo>
                      <a:pt x="9658" y="1608"/>
                      <a:pt x="9603" y="1608"/>
                      <a:pt x="9576" y="1608"/>
                    </a:cubicBezTo>
                    <a:lnTo>
                      <a:pt x="9576" y="1608"/>
                    </a:lnTo>
                    <a:cubicBezTo>
                      <a:pt x="9467" y="1608"/>
                      <a:pt x="9358" y="1608"/>
                      <a:pt x="9249" y="1608"/>
                    </a:cubicBezTo>
                    <a:cubicBezTo>
                      <a:pt x="9086" y="1608"/>
                      <a:pt x="8950" y="1608"/>
                      <a:pt x="8760" y="1555"/>
                    </a:cubicBezTo>
                    <a:lnTo>
                      <a:pt x="8760" y="1555"/>
                    </a:lnTo>
                    <a:cubicBezTo>
                      <a:pt x="8760" y="1555"/>
                      <a:pt x="8760" y="1555"/>
                      <a:pt x="8733" y="1555"/>
                    </a:cubicBezTo>
                    <a:cubicBezTo>
                      <a:pt x="8461" y="1555"/>
                      <a:pt x="8134" y="1502"/>
                      <a:pt x="7753" y="1448"/>
                    </a:cubicBezTo>
                    <a:cubicBezTo>
                      <a:pt x="7563" y="1448"/>
                      <a:pt x="7400" y="1395"/>
                      <a:pt x="7209" y="1395"/>
                    </a:cubicBezTo>
                    <a:cubicBezTo>
                      <a:pt x="6964" y="1342"/>
                      <a:pt x="6692" y="1342"/>
                      <a:pt x="6420" y="1288"/>
                    </a:cubicBezTo>
                    <a:cubicBezTo>
                      <a:pt x="6067" y="1235"/>
                      <a:pt x="5740" y="1235"/>
                      <a:pt x="5468" y="1182"/>
                    </a:cubicBezTo>
                    <a:cubicBezTo>
                      <a:pt x="5223" y="1182"/>
                      <a:pt x="5033" y="1182"/>
                      <a:pt x="4842" y="1182"/>
                    </a:cubicBezTo>
                    <a:cubicBezTo>
                      <a:pt x="4734" y="1182"/>
                      <a:pt x="4652" y="1182"/>
                      <a:pt x="4543" y="1182"/>
                    </a:cubicBezTo>
                    <a:cubicBezTo>
                      <a:pt x="4462" y="1182"/>
                      <a:pt x="4353" y="1182"/>
                      <a:pt x="4244" y="1235"/>
                    </a:cubicBezTo>
                    <a:cubicBezTo>
                      <a:pt x="4190" y="1235"/>
                      <a:pt x="4135" y="1235"/>
                      <a:pt x="4108" y="1235"/>
                    </a:cubicBezTo>
                    <a:cubicBezTo>
                      <a:pt x="3972" y="1235"/>
                      <a:pt x="3836" y="1288"/>
                      <a:pt x="3673" y="1342"/>
                    </a:cubicBezTo>
                    <a:lnTo>
                      <a:pt x="3673" y="1342"/>
                    </a:lnTo>
                    <a:cubicBezTo>
                      <a:pt x="3591" y="1342"/>
                      <a:pt x="3482" y="1395"/>
                      <a:pt x="3373" y="1448"/>
                    </a:cubicBezTo>
                    <a:cubicBezTo>
                      <a:pt x="3265" y="1502"/>
                      <a:pt x="3183" y="1502"/>
                      <a:pt x="3074" y="1555"/>
                    </a:cubicBezTo>
                    <a:cubicBezTo>
                      <a:pt x="2992" y="1608"/>
                      <a:pt x="2911" y="1608"/>
                      <a:pt x="2856" y="1662"/>
                    </a:cubicBezTo>
                    <a:lnTo>
                      <a:pt x="2856" y="1662"/>
                    </a:lnTo>
                    <a:lnTo>
                      <a:pt x="2802" y="1662"/>
                    </a:lnTo>
                    <a:cubicBezTo>
                      <a:pt x="2748" y="1662"/>
                      <a:pt x="2720" y="1715"/>
                      <a:pt x="2666" y="1715"/>
                    </a:cubicBezTo>
                    <a:cubicBezTo>
                      <a:pt x="2530" y="1768"/>
                      <a:pt x="2421" y="1822"/>
                      <a:pt x="2285" y="1875"/>
                    </a:cubicBezTo>
                    <a:lnTo>
                      <a:pt x="2285" y="1875"/>
                    </a:lnTo>
                    <a:cubicBezTo>
                      <a:pt x="2204" y="1928"/>
                      <a:pt x="2122" y="1928"/>
                      <a:pt x="2040" y="1982"/>
                    </a:cubicBezTo>
                    <a:cubicBezTo>
                      <a:pt x="1904" y="2035"/>
                      <a:pt x="1768" y="2142"/>
                      <a:pt x="1632" y="2195"/>
                    </a:cubicBezTo>
                    <a:cubicBezTo>
                      <a:pt x="1469" y="2302"/>
                      <a:pt x="1333" y="2355"/>
                      <a:pt x="1224" y="2408"/>
                    </a:cubicBezTo>
                    <a:cubicBezTo>
                      <a:pt x="1170" y="2408"/>
                      <a:pt x="1143" y="2462"/>
                      <a:pt x="1143" y="2462"/>
                    </a:cubicBezTo>
                    <a:lnTo>
                      <a:pt x="843" y="2622"/>
                    </a:lnTo>
                    <a:cubicBezTo>
                      <a:pt x="762" y="2675"/>
                      <a:pt x="707" y="2728"/>
                      <a:pt x="653" y="2835"/>
                    </a:cubicBezTo>
                    <a:cubicBezTo>
                      <a:pt x="626" y="2835"/>
                      <a:pt x="626" y="2888"/>
                      <a:pt x="599" y="2942"/>
                    </a:cubicBezTo>
                    <a:cubicBezTo>
                      <a:pt x="544" y="3048"/>
                      <a:pt x="490" y="3155"/>
                      <a:pt x="463" y="3262"/>
                    </a:cubicBezTo>
                    <a:lnTo>
                      <a:pt x="354" y="3528"/>
                    </a:lnTo>
                    <a:lnTo>
                      <a:pt x="354" y="3582"/>
                    </a:lnTo>
                    <a:lnTo>
                      <a:pt x="327" y="3688"/>
                    </a:lnTo>
                    <a:lnTo>
                      <a:pt x="327" y="3742"/>
                    </a:lnTo>
                    <a:lnTo>
                      <a:pt x="299" y="3848"/>
                    </a:lnTo>
                    <a:lnTo>
                      <a:pt x="299" y="3848"/>
                    </a:lnTo>
                    <a:cubicBezTo>
                      <a:pt x="218" y="4222"/>
                      <a:pt x="163" y="4755"/>
                      <a:pt x="109" y="5395"/>
                    </a:cubicBezTo>
                    <a:lnTo>
                      <a:pt x="109" y="5502"/>
                    </a:lnTo>
                    <a:lnTo>
                      <a:pt x="109" y="5502"/>
                    </a:lnTo>
                    <a:cubicBezTo>
                      <a:pt x="109" y="5662"/>
                      <a:pt x="82" y="5768"/>
                      <a:pt x="82" y="5928"/>
                    </a:cubicBezTo>
                    <a:lnTo>
                      <a:pt x="82" y="5982"/>
                    </a:lnTo>
                    <a:cubicBezTo>
                      <a:pt x="82" y="6142"/>
                      <a:pt x="54" y="6302"/>
                      <a:pt x="54" y="6515"/>
                    </a:cubicBezTo>
                    <a:lnTo>
                      <a:pt x="54" y="6568"/>
                    </a:lnTo>
                    <a:lnTo>
                      <a:pt x="54" y="6568"/>
                    </a:lnTo>
                    <a:cubicBezTo>
                      <a:pt x="54" y="6622"/>
                      <a:pt x="54" y="6728"/>
                      <a:pt x="54" y="6782"/>
                    </a:cubicBezTo>
                    <a:lnTo>
                      <a:pt x="54" y="6835"/>
                    </a:lnTo>
                    <a:lnTo>
                      <a:pt x="54" y="6835"/>
                    </a:lnTo>
                    <a:cubicBezTo>
                      <a:pt x="54" y="6888"/>
                      <a:pt x="54" y="6995"/>
                      <a:pt x="54" y="7048"/>
                    </a:cubicBezTo>
                    <a:lnTo>
                      <a:pt x="54" y="7102"/>
                    </a:lnTo>
                    <a:lnTo>
                      <a:pt x="54" y="7102"/>
                    </a:lnTo>
                    <a:cubicBezTo>
                      <a:pt x="54" y="7262"/>
                      <a:pt x="54" y="7475"/>
                      <a:pt x="27" y="7635"/>
                    </a:cubicBezTo>
                    <a:lnTo>
                      <a:pt x="27" y="7635"/>
                    </a:lnTo>
                    <a:cubicBezTo>
                      <a:pt x="0" y="8222"/>
                      <a:pt x="0" y="8808"/>
                      <a:pt x="0" y="9448"/>
                    </a:cubicBezTo>
                    <a:lnTo>
                      <a:pt x="0" y="9448"/>
                    </a:lnTo>
                    <a:cubicBezTo>
                      <a:pt x="0" y="9822"/>
                      <a:pt x="0" y="10248"/>
                      <a:pt x="0" y="10622"/>
                    </a:cubicBezTo>
                    <a:cubicBezTo>
                      <a:pt x="0" y="10675"/>
                      <a:pt x="0" y="10675"/>
                      <a:pt x="0" y="10728"/>
                    </a:cubicBezTo>
                    <a:cubicBezTo>
                      <a:pt x="0" y="10728"/>
                      <a:pt x="0" y="10782"/>
                      <a:pt x="0" y="10782"/>
                    </a:cubicBezTo>
                    <a:cubicBezTo>
                      <a:pt x="0" y="10782"/>
                      <a:pt x="0" y="10835"/>
                      <a:pt x="0" y="10835"/>
                    </a:cubicBezTo>
                    <a:cubicBezTo>
                      <a:pt x="0" y="10888"/>
                      <a:pt x="0" y="10888"/>
                      <a:pt x="0" y="10942"/>
                    </a:cubicBezTo>
                    <a:cubicBezTo>
                      <a:pt x="0" y="11315"/>
                      <a:pt x="0" y="11742"/>
                      <a:pt x="0" y="12115"/>
                    </a:cubicBezTo>
                    <a:lnTo>
                      <a:pt x="0" y="12115"/>
                    </a:lnTo>
                    <a:lnTo>
                      <a:pt x="0" y="12115"/>
                    </a:lnTo>
                    <a:cubicBezTo>
                      <a:pt x="0" y="12702"/>
                      <a:pt x="27" y="13342"/>
                      <a:pt x="27" y="13875"/>
                    </a:cubicBezTo>
                    <a:lnTo>
                      <a:pt x="27" y="13875"/>
                    </a:lnTo>
                    <a:lnTo>
                      <a:pt x="27" y="13928"/>
                    </a:lnTo>
                    <a:cubicBezTo>
                      <a:pt x="27" y="14088"/>
                      <a:pt x="27" y="14302"/>
                      <a:pt x="54" y="14462"/>
                    </a:cubicBezTo>
                    <a:lnTo>
                      <a:pt x="54" y="14462"/>
                    </a:lnTo>
                    <a:lnTo>
                      <a:pt x="54" y="14515"/>
                    </a:lnTo>
                    <a:cubicBezTo>
                      <a:pt x="54" y="14568"/>
                      <a:pt x="54" y="14675"/>
                      <a:pt x="54" y="14728"/>
                    </a:cubicBezTo>
                    <a:lnTo>
                      <a:pt x="54" y="14728"/>
                    </a:lnTo>
                    <a:lnTo>
                      <a:pt x="54" y="14782"/>
                    </a:lnTo>
                    <a:cubicBezTo>
                      <a:pt x="54" y="14835"/>
                      <a:pt x="54" y="14942"/>
                      <a:pt x="54" y="14995"/>
                    </a:cubicBezTo>
                    <a:lnTo>
                      <a:pt x="54" y="14995"/>
                    </a:lnTo>
                    <a:lnTo>
                      <a:pt x="54" y="15048"/>
                    </a:lnTo>
                    <a:cubicBezTo>
                      <a:pt x="54" y="15262"/>
                      <a:pt x="82" y="15422"/>
                      <a:pt x="82" y="15582"/>
                    </a:cubicBezTo>
                    <a:lnTo>
                      <a:pt x="82" y="15635"/>
                    </a:lnTo>
                    <a:cubicBezTo>
                      <a:pt x="82" y="15742"/>
                      <a:pt x="109" y="15902"/>
                      <a:pt x="109" y="16062"/>
                    </a:cubicBezTo>
                    <a:lnTo>
                      <a:pt x="109" y="16062"/>
                    </a:lnTo>
                    <a:lnTo>
                      <a:pt x="109" y="16168"/>
                    </a:lnTo>
                    <a:cubicBezTo>
                      <a:pt x="163" y="16808"/>
                      <a:pt x="218" y="17288"/>
                      <a:pt x="299" y="17715"/>
                    </a:cubicBezTo>
                    <a:lnTo>
                      <a:pt x="299" y="17715"/>
                    </a:lnTo>
                    <a:lnTo>
                      <a:pt x="354" y="17928"/>
                    </a:lnTo>
                    <a:cubicBezTo>
                      <a:pt x="354" y="17928"/>
                      <a:pt x="354" y="17928"/>
                      <a:pt x="354" y="17928"/>
                    </a:cubicBezTo>
                    <a:lnTo>
                      <a:pt x="354" y="17928"/>
                    </a:lnTo>
                    <a:lnTo>
                      <a:pt x="381" y="18035"/>
                    </a:lnTo>
                    <a:lnTo>
                      <a:pt x="381" y="18035"/>
                    </a:lnTo>
                    <a:cubicBezTo>
                      <a:pt x="408" y="18088"/>
                      <a:pt x="408" y="18142"/>
                      <a:pt x="435" y="18195"/>
                    </a:cubicBezTo>
                    <a:lnTo>
                      <a:pt x="435" y="18248"/>
                    </a:lnTo>
                    <a:cubicBezTo>
                      <a:pt x="490" y="18408"/>
                      <a:pt x="517" y="18515"/>
                      <a:pt x="571" y="18568"/>
                    </a:cubicBezTo>
                    <a:cubicBezTo>
                      <a:pt x="599" y="18622"/>
                      <a:pt x="599" y="18622"/>
                      <a:pt x="626" y="18675"/>
                    </a:cubicBezTo>
                    <a:cubicBezTo>
                      <a:pt x="680" y="18782"/>
                      <a:pt x="762" y="18835"/>
                      <a:pt x="816" y="18888"/>
                    </a:cubicBezTo>
                    <a:lnTo>
                      <a:pt x="1115" y="19048"/>
                    </a:lnTo>
                    <a:cubicBezTo>
                      <a:pt x="1115" y="19048"/>
                      <a:pt x="1143" y="19048"/>
                      <a:pt x="1197" y="19102"/>
                    </a:cubicBezTo>
                    <a:cubicBezTo>
                      <a:pt x="1306" y="19155"/>
                      <a:pt x="1442" y="19208"/>
                      <a:pt x="1605" y="19315"/>
                    </a:cubicBezTo>
                    <a:cubicBezTo>
                      <a:pt x="1741" y="19368"/>
                      <a:pt x="1877" y="19475"/>
                      <a:pt x="2013" y="19528"/>
                    </a:cubicBezTo>
                    <a:cubicBezTo>
                      <a:pt x="2095" y="19582"/>
                      <a:pt x="2176" y="19582"/>
                      <a:pt x="2258" y="19635"/>
                    </a:cubicBezTo>
                    <a:lnTo>
                      <a:pt x="2258" y="19635"/>
                    </a:lnTo>
                    <a:cubicBezTo>
                      <a:pt x="2394" y="19688"/>
                      <a:pt x="2503" y="19742"/>
                      <a:pt x="2639" y="19795"/>
                    </a:cubicBezTo>
                    <a:cubicBezTo>
                      <a:pt x="2693" y="19795"/>
                      <a:pt x="2720" y="19848"/>
                      <a:pt x="2775" y="19848"/>
                    </a:cubicBezTo>
                    <a:lnTo>
                      <a:pt x="2856" y="19902"/>
                    </a:lnTo>
                    <a:lnTo>
                      <a:pt x="2856" y="19902"/>
                    </a:lnTo>
                    <a:cubicBezTo>
                      <a:pt x="2938" y="19955"/>
                      <a:pt x="3020" y="19955"/>
                      <a:pt x="3074" y="19955"/>
                    </a:cubicBezTo>
                    <a:cubicBezTo>
                      <a:pt x="3156" y="20008"/>
                      <a:pt x="3264" y="20008"/>
                      <a:pt x="3373" y="20062"/>
                    </a:cubicBezTo>
                    <a:cubicBezTo>
                      <a:pt x="3482" y="20115"/>
                      <a:pt x="3591" y="20115"/>
                      <a:pt x="3673" y="20168"/>
                    </a:cubicBezTo>
                    <a:lnTo>
                      <a:pt x="3673" y="20168"/>
                    </a:lnTo>
                    <a:cubicBezTo>
                      <a:pt x="3836" y="20222"/>
                      <a:pt x="3972" y="20222"/>
                      <a:pt x="4108" y="20275"/>
                    </a:cubicBezTo>
                    <a:cubicBezTo>
                      <a:pt x="4162" y="20275"/>
                      <a:pt x="4217" y="20275"/>
                      <a:pt x="4244" y="20275"/>
                    </a:cubicBezTo>
                    <a:cubicBezTo>
                      <a:pt x="4353" y="20275"/>
                      <a:pt x="4434" y="20275"/>
                      <a:pt x="4543" y="20328"/>
                    </a:cubicBezTo>
                    <a:cubicBezTo>
                      <a:pt x="4625" y="20328"/>
                      <a:pt x="4734" y="20328"/>
                      <a:pt x="4842" y="20328"/>
                    </a:cubicBezTo>
                    <a:cubicBezTo>
                      <a:pt x="5033" y="20328"/>
                      <a:pt x="5223" y="20328"/>
                      <a:pt x="5468" y="20328"/>
                    </a:cubicBezTo>
                    <a:cubicBezTo>
                      <a:pt x="5740" y="20328"/>
                      <a:pt x="6039" y="20275"/>
                      <a:pt x="6420" y="20222"/>
                    </a:cubicBezTo>
                    <a:cubicBezTo>
                      <a:pt x="6665" y="20168"/>
                      <a:pt x="6937" y="20168"/>
                      <a:pt x="7209" y="20115"/>
                    </a:cubicBezTo>
                    <a:cubicBezTo>
                      <a:pt x="7400" y="20115"/>
                      <a:pt x="7563" y="20062"/>
                      <a:pt x="7753" y="20062"/>
                    </a:cubicBezTo>
                    <a:cubicBezTo>
                      <a:pt x="8134" y="20008"/>
                      <a:pt x="8461" y="19955"/>
                      <a:pt x="8733" y="19955"/>
                    </a:cubicBezTo>
                    <a:cubicBezTo>
                      <a:pt x="8733" y="19955"/>
                      <a:pt x="8733" y="19955"/>
                      <a:pt x="8760" y="19955"/>
                    </a:cubicBezTo>
                    <a:lnTo>
                      <a:pt x="8760" y="19955"/>
                    </a:lnTo>
                    <a:cubicBezTo>
                      <a:pt x="8923" y="19955"/>
                      <a:pt x="9086" y="19955"/>
                      <a:pt x="9249" y="19902"/>
                    </a:cubicBezTo>
                    <a:cubicBezTo>
                      <a:pt x="9358" y="19902"/>
                      <a:pt x="9467" y="19902"/>
                      <a:pt x="9576" y="19902"/>
                    </a:cubicBezTo>
                    <a:lnTo>
                      <a:pt x="9603" y="19902"/>
                    </a:lnTo>
                    <a:cubicBezTo>
                      <a:pt x="9658" y="19902"/>
                      <a:pt x="9685" y="19902"/>
                      <a:pt x="9739" y="19902"/>
                    </a:cubicBezTo>
                    <a:lnTo>
                      <a:pt x="11915" y="19902"/>
                    </a:lnTo>
                    <a:lnTo>
                      <a:pt x="11779" y="21075"/>
                    </a:lnTo>
                    <a:lnTo>
                      <a:pt x="12187" y="21448"/>
                    </a:lnTo>
                    <a:lnTo>
                      <a:pt x="12215" y="21448"/>
                    </a:lnTo>
                    <a:cubicBezTo>
                      <a:pt x="12323" y="21555"/>
                      <a:pt x="12487" y="21555"/>
                      <a:pt x="12514" y="21555"/>
                    </a:cubicBezTo>
                    <a:cubicBezTo>
                      <a:pt x="12514" y="21555"/>
                      <a:pt x="12514" y="21555"/>
                      <a:pt x="12514" y="21555"/>
                    </a:cubicBezTo>
                    <a:cubicBezTo>
                      <a:pt x="12568" y="21555"/>
                      <a:pt x="12596" y="21555"/>
                      <a:pt x="12650" y="21555"/>
                    </a:cubicBezTo>
                    <a:cubicBezTo>
                      <a:pt x="12677" y="21555"/>
                      <a:pt x="12677" y="21555"/>
                      <a:pt x="12704" y="21555"/>
                    </a:cubicBezTo>
                    <a:lnTo>
                      <a:pt x="12704" y="21555"/>
                    </a:lnTo>
                    <a:cubicBezTo>
                      <a:pt x="12732" y="21555"/>
                      <a:pt x="12732" y="21555"/>
                      <a:pt x="12759" y="21555"/>
                    </a:cubicBezTo>
                    <a:cubicBezTo>
                      <a:pt x="12786" y="21555"/>
                      <a:pt x="12813" y="21502"/>
                      <a:pt x="12840" y="21502"/>
                    </a:cubicBezTo>
                    <a:cubicBezTo>
                      <a:pt x="12922" y="21448"/>
                      <a:pt x="13031" y="21288"/>
                      <a:pt x="13085" y="21182"/>
                    </a:cubicBezTo>
                    <a:lnTo>
                      <a:pt x="13112" y="21128"/>
                    </a:lnTo>
                    <a:cubicBezTo>
                      <a:pt x="13167" y="21022"/>
                      <a:pt x="13194" y="20915"/>
                      <a:pt x="13221" y="20808"/>
                    </a:cubicBezTo>
                    <a:lnTo>
                      <a:pt x="13384" y="20008"/>
                    </a:lnTo>
                    <a:lnTo>
                      <a:pt x="15125" y="20008"/>
                    </a:lnTo>
                    <a:cubicBezTo>
                      <a:pt x="15289" y="20008"/>
                      <a:pt x="15425" y="20062"/>
                      <a:pt x="15588" y="20168"/>
                    </a:cubicBezTo>
                    <a:lnTo>
                      <a:pt x="15588" y="20168"/>
                    </a:lnTo>
                    <a:cubicBezTo>
                      <a:pt x="15615" y="20168"/>
                      <a:pt x="15669" y="20222"/>
                      <a:pt x="15697" y="20222"/>
                    </a:cubicBezTo>
                    <a:cubicBezTo>
                      <a:pt x="15833" y="20275"/>
                      <a:pt x="15969" y="20328"/>
                      <a:pt x="16105" y="20382"/>
                    </a:cubicBezTo>
                    <a:cubicBezTo>
                      <a:pt x="16186" y="20382"/>
                      <a:pt x="16241" y="20435"/>
                      <a:pt x="16322" y="20435"/>
                    </a:cubicBezTo>
                    <a:cubicBezTo>
                      <a:pt x="16350" y="20435"/>
                      <a:pt x="16404" y="20435"/>
                      <a:pt x="16431" y="20435"/>
                    </a:cubicBezTo>
                    <a:cubicBezTo>
                      <a:pt x="16486" y="20435"/>
                      <a:pt x="16567" y="20435"/>
                      <a:pt x="16649" y="20435"/>
                    </a:cubicBezTo>
                    <a:cubicBezTo>
                      <a:pt x="16758" y="20435"/>
                      <a:pt x="16839" y="20435"/>
                      <a:pt x="16948" y="20435"/>
                    </a:cubicBezTo>
                    <a:cubicBezTo>
                      <a:pt x="17002" y="20435"/>
                      <a:pt x="17057" y="20435"/>
                      <a:pt x="17111" y="20435"/>
                    </a:cubicBezTo>
                    <a:cubicBezTo>
                      <a:pt x="17356" y="20435"/>
                      <a:pt x="17601" y="20435"/>
                      <a:pt x="17819" y="20382"/>
                    </a:cubicBezTo>
                    <a:cubicBezTo>
                      <a:pt x="17900" y="20382"/>
                      <a:pt x="18009" y="20328"/>
                      <a:pt x="18091" y="20328"/>
                    </a:cubicBezTo>
                    <a:cubicBezTo>
                      <a:pt x="18254" y="20275"/>
                      <a:pt x="18417" y="20222"/>
                      <a:pt x="18580" y="20115"/>
                    </a:cubicBezTo>
                    <a:cubicBezTo>
                      <a:pt x="18635" y="20115"/>
                      <a:pt x="18662" y="20062"/>
                      <a:pt x="18689" y="20062"/>
                    </a:cubicBezTo>
                    <a:cubicBezTo>
                      <a:pt x="18798" y="20008"/>
                      <a:pt x="18934" y="19902"/>
                      <a:pt x="19043" y="19848"/>
                    </a:cubicBezTo>
                    <a:lnTo>
                      <a:pt x="19043" y="19848"/>
                    </a:lnTo>
                    <a:cubicBezTo>
                      <a:pt x="19070" y="19848"/>
                      <a:pt x="19097" y="19795"/>
                      <a:pt x="19152" y="19795"/>
                    </a:cubicBezTo>
                    <a:cubicBezTo>
                      <a:pt x="19233" y="19742"/>
                      <a:pt x="19288" y="19688"/>
                      <a:pt x="19369" y="19582"/>
                    </a:cubicBezTo>
                    <a:cubicBezTo>
                      <a:pt x="19396" y="19528"/>
                      <a:pt x="19451" y="19528"/>
                      <a:pt x="19478" y="19475"/>
                    </a:cubicBezTo>
                    <a:cubicBezTo>
                      <a:pt x="19532" y="19422"/>
                      <a:pt x="19614" y="19315"/>
                      <a:pt x="19668" y="19262"/>
                    </a:cubicBezTo>
                    <a:cubicBezTo>
                      <a:pt x="19696" y="19208"/>
                      <a:pt x="19723" y="19208"/>
                      <a:pt x="19777" y="19155"/>
                    </a:cubicBezTo>
                    <a:cubicBezTo>
                      <a:pt x="19940" y="18942"/>
                      <a:pt x="20076" y="18728"/>
                      <a:pt x="20212" y="18515"/>
                    </a:cubicBezTo>
                    <a:cubicBezTo>
                      <a:pt x="20321" y="18302"/>
                      <a:pt x="20430" y="18142"/>
                      <a:pt x="20512" y="17928"/>
                    </a:cubicBezTo>
                    <a:lnTo>
                      <a:pt x="20539" y="17875"/>
                    </a:lnTo>
                    <a:cubicBezTo>
                      <a:pt x="20566" y="17822"/>
                      <a:pt x="20566" y="17768"/>
                      <a:pt x="20593" y="17768"/>
                    </a:cubicBezTo>
                    <a:lnTo>
                      <a:pt x="20729" y="17448"/>
                    </a:lnTo>
                    <a:lnTo>
                      <a:pt x="20729" y="17448"/>
                    </a:lnTo>
                    <a:lnTo>
                      <a:pt x="20784" y="17288"/>
                    </a:lnTo>
                    <a:lnTo>
                      <a:pt x="20784" y="17235"/>
                    </a:lnTo>
                    <a:cubicBezTo>
                      <a:pt x="20811" y="17182"/>
                      <a:pt x="20838" y="17128"/>
                      <a:pt x="20865" y="17022"/>
                    </a:cubicBezTo>
                    <a:lnTo>
                      <a:pt x="20865" y="16968"/>
                    </a:lnTo>
                    <a:cubicBezTo>
                      <a:pt x="20893" y="16915"/>
                      <a:pt x="20893" y="16862"/>
                      <a:pt x="20920" y="16808"/>
                    </a:cubicBezTo>
                    <a:lnTo>
                      <a:pt x="21001" y="16542"/>
                    </a:lnTo>
                    <a:lnTo>
                      <a:pt x="21001" y="16542"/>
                    </a:lnTo>
                    <a:cubicBezTo>
                      <a:pt x="21029" y="16435"/>
                      <a:pt x="21056" y="16382"/>
                      <a:pt x="21083" y="16275"/>
                    </a:cubicBezTo>
                    <a:lnTo>
                      <a:pt x="21137" y="16008"/>
                    </a:lnTo>
                    <a:lnTo>
                      <a:pt x="21137" y="16008"/>
                    </a:lnTo>
                    <a:lnTo>
                      <a:pt x="21192" y="15848"/>
                    </a:lnTo>
                    <a:lnTo>
                      <a:pt x="21192" y="15848"/>
                    </a:lnTo>
                    <a:lnTo>
                      <a:pt x="21246" y="15635"/>
                    </a:lnTo>
                    <a:lnTo>
                      <a:pt x="21246" y="15635"/>
                    </a:lnTo>
                    <a:cubicBezTo>
                      <a:pt x="21246" y="15582"/>
                      <a:pt x="21273" y="15528"/>
                      <a:pt x="21273" y="15475"/>
                    </a:cubicBezTo>
                    <a:lnTo>
                      <a:pt x="21328" y="15262"/>
                    </a:lnTo>
                    <a:lnTo>
                      <a:pt x="21328" y="15208"/>
                    </a:lnTo>
                    <a:cubicBezTo>
                      <a:pt x="21328" y="15155"/>
                      <a:pt x="21355" y="15102"/>
                      <a:pt x="21355" y="15048"/>
                    </a:cubicBezTo>
                    <a:cubicBezTo>
                      <a:pt x="21355" y="14995"/>
                      <a:pt x="21382" y="14888"/>
                      <a:pt x="21382" y="14835"/>
                    </a:cubicBezTo>
                    <a:lnTo>
                      <a:pt x="21410" y="14675"/>
                    </a:lnTo>
                    <a:lnTo>
                      <a:pt x="21410" y="14675"/>
                    </a:lnTo>
                    <a:cubicBezTo>
                      <a:pt x="21410" y="14675"/>
                      <a:pt x="21410" y="14675"/>
                      <a:pt x="21410" y="14675"/>
                    </a:cubicBezTo>
                    <a:lnTo>
                      <a:pt x="21437" y="14515"/>
                    </a:lnTo>
                    <a:lnTo>
                      <a:pt x="21437" y="14515"/>
                    </a:lnTo>
                    <a:cubicBezTo>
                      <a:pt x="21437" y="14515"/>
                      <a:pt x="21437" y="14515"/>
                      <a:pt x="21437" y="14515"/>
                    </a:cubicBezTo>
                    <a:lnTo>
                      <a:pt x="21464" y="14355"/>
                    </a:lnTo>
                    <a:lnTo>
                      <a:pt x="21464" y="14355"/>
                    </a:lnTo>
                    <a:cubicBezTo>
                      <a:pt x="21491" y="14195"/>
                      <a:pt x="21491" y="14035"/>
                      <a:pt x="21518" y="13875"/>
                    </a:cubicBezTo>
                    <a:lnTo>
                      <a:pt x="21518" y="13768"/>
                    </a:lnTo>
                    <a:lnTo>
                      <a:pt x="21518" y="13768"/>
                    </a:lnTo>
                    <a:cubicBezTo>
                      <a:pt x="21518" y="13715"/>
                      <a:pt x="21518" y="13715"/>
                      <a:pt x="21518" y="13662"/>
                    </a:cubicBezTo>
                    <a:lnTo>
                      <a:pt x="21518" y="13555"/>
                    </a:lnTo>
                    <a:lnTo>
                      <a:pt x="21518" y="13555"/>
                    </a:lnTo>
                    <a:cubicBezTo>
                      <a:pt x="21573" y="13075"/>
                      <a:pt x="21600" y="12542"/>
                      <a:pt x="21600" y="12008"/>
                    </a:cubicBezTo>
                    <a:lnTo>
                      <a:pt x="21600" y="12008"/>
                    </a:lnTo>
                    <a:cubicBezTo>
                      <a:pt x="21600" y="11955"/>
                      <a:pt x="21600" y="11848"/>
                      <a:pt x="21600" y="11795"/>
                    </a:cubicBezTo>
                    <a:lnTo>
                      <a:pt x="21600" y="11795"/>
                    </a:lnTo>
                    <a:cubicBezTo>
                      <a:pt x="21600" y="11635"/>
                      <a:pt x="21600" y="11475"/>
                      <a:pt x="21600" y="11315"/>
                    </a:cubicBezTo>
                    <a:lnTo>
                      <a:pt x="21600" y="11315"/>
                    </a:lnTo>
                    <a:cubicBezTo>
                      <a:pt x="21600" y="11262"/>
                      <a:pt x="21600" y="11155"/>
                      <a:pt x="21600" y="11102"/>
                    </a:cubicBezTo>
                    <a:cubicBezTo>
                      <a:pt x="21600" y="11102"/>
                      <a:pt x="21600" y="11048"/>
                      <a:pt x="21600" y="11048"/>
                    </a:cubicBezTo>
                    <a:lnTo>
                      <a:pt x="21600" y="11048"/>
                    </a:lnTo>
                    <a:lnTo>
                      <a:pt x="21600" y="11048"/>
                    </a:lnTo>
                    <a:cubicBezTo>
                      <a:pt x="21518" y="10622"/>
                      <a:pt x="21518" y="10622"/>
                      <a:pt x="21518" y="10568"/>
                    </a:cubicBezTo>
                    <a:close/>
                  </a:path>
                </a:pathLst>
              </a:custGeom>
              <a:solidFill>
                <a:srgbClr val="1B2327"/>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sp>
            <p:nvSpPr>
              <p:cNvPr id="74" name="Google Shape;74;p3"/>
              <p:cNvSpPr/>
              <p:nvPr/>
            </p:nvSpPr>
            <p:spPr>
              <a:xfrm>
                <a:off x="6269257" y="3675671"/>
                <a:ext cx="1949600" cy="953131"/>
              </a:xfrm>
              <a:custGeom>
                <a:rect b="b" l="l" r="r" t="t"/>
                <a:pathLst>
                  <a:path extrusionOk="0" h="21600" w="21600">
                    <a:moveTo>
                      <a:pt x="21600" y="10685"/>
                    </a:moveTo>
                    <a:cubicBezTo>
                      <a:pt x="21600" y="8952"/>
                      <a:pt x="21487" y="7335"/>
                      <a:pt x="21205" y="6006"/>
                    </a:cubicBezTo>
                    <a:lnTo>
                      <a:pt x="21092" y="6006"/>
                    </a:lnTo>
                    <a:cubicBezTo>
                      <a:pt x="20612" y="5891"/>
                      <a:pt x="20245" y="4794"/>
                      <a:pt x="20188" y="3465"/>
                    </a:cubicBezTo>
                    <a:lnTo>
                      <a:pt x="20188" y="3176"/>
                    </a:lnTo>
                    <a:cubicBezTo>
                      <a:pt x="19511" y="2021"/>
                      <a:pt x="18579" y="1328"/>
                      <a:pt x="17337" y="1328"/>
                    </a:cubicBezTo>
                    <a:cubicBezTo>
                      <a:pt x="16857" y="1328"/>
                      <a:pt x="16461" y="1271"/>
                      <a:pt x="16066" y="1502"/>
                    </a:cubicBezTo>
                    <a:cubicBezTo>
                      <a:pt x="15671" y="1733"/>
                      <a:pt x="15247" y="1790"/>
                      <a:pt x="14852" y="1790"/>
                    </a:cubicBezTo>
                    <a:lnTo>
                      <a:pt x="13158" y="1790"/>
                    </a:lnTo>
                    <a:lnTo>
                      <a:pt x="12875" y="347"/>
                    </a:lnTo>
                    <a:cubicBezTo>
                      <a:pt x="12875" y="289"/>
                      <a:pt x="12847" y="289"/>
                      <a:pt x="12847" y="231"/>
                    </a:cubicBezTo>
                    <a:cubicBezTo>
                      <a:pt x="12847" y="231"/>
                      <a:pt x="12847" y="231"/>
                      <a:pt x="12847" y="231"/>
                    </a:cubicBezTo>
                    <a:cubicBezTo>
                      <a:pt x="12819" y="173"/>
                      <a:pt x="12791" y="115"/>
                      <a:pt x="12734" y="58"/>
                    </a:cubicBezTo>
                    <a:cubicBezTo>
                      <a:pt x="12734" y="58"/>
                      <a:pt x="12706" y="58"/>
                      <a:pt x="12678" y="0"/>
                    </a:cubicBezTo>
                    <a:cubicBezTo>
                      <a:pt x="12678" y="0"/>
                      <a:pt x="12649" y="0"/>
                      <a:pt x="12649" y="0"/>
                    </a:cubicBezTo>
                    <a:cubicBezTo>
                      <a:pt x="12649" y="0"/>
                      <a:pt x="12621" y="0"/>
                      <a:pt x="12621" y="0"/>
                    </a:cubicBezTo>
                    <a:cubicBezTo>
                      <a:pt x="12593" y="0"/>
                      <a:pt x="12593" y="0"/>
                      <a:pt x="12565" y="0"/>
                    </a:cubicBezTo>
                    <a:lnTo>
                      <a:pt x="12565" y="0"/>
                    </a:lnTo>
                    <a:cubicBezTo>
                      <a:pt x="12537" y="0"/>
                      <a:pt x="12452" y="0"/>
                      <a:pt x="12424" y="58"/>
                    </a:cubicBezTo>
                    <a:lnTo>
                      <a:pt x="12339" y="115"/>
                    </a:lnTo>
                    <a:lnTo>
                      <a:pt x="12537" y="1790"/>
                    </a:lnTo>
                    <a:lnTo>
                      <a:pt x="9685" y="1790"/>
                    </a:lnTo>
                    <a:cubicBezTo>
                      <a:pt x="7906" y="1790"/>
                      <a:pt x="5901" y="1271"/>
                      <a:pt x="4377" y="1328"/>
                    </a:cubicBezTo>
                    <a:cubicBezTo>
                      <a:pt x="2852" y="1444"/>
                      <a:pt x="904" y="2657"/>
                      <a:pt x="904" y="2657"/>
                    </a:cubicBezTo>
                    <a:lnTo>
                      <a:pt x="593" y="2830"/>
                    </a:lnTo>
                    <a:cubicBezTo>
                      <a:pt x="141" y="3061"/>
                      <a:pt x="0" y="7393"/>
                      <a:pt x="0" y="10627"/>
                    </a:cubicBezTo>
                    <a:cubicBezTo>
                      <a:pt x="0" y="10684"/>
                      <a:pt x="0" y="10742"/>
                      <a:pt x="0" y="10800"/>
                    </a:cubicBezTo>
                    <a:cubicBezTo>
                      <a:pt x="0" y="10858"/>
                      <a:pt x="0" y="10916"/>
                      <a:pt x="0" y="10973"/>
                    </a:cubicBezTo>
                    <a:cubicBezTo>
                      <a:pt x="0" y="14207"/>
                      <a:pt x="141" y="18481"/>
                      <a:pt x="593" y="18770"/>
                    </a:cubicBezTo>
                    <a:lnTo>
                      <a:pt x="904" y="18943"/>
                    </a:lnTo>
                    <a:cubicBezTo>
                      <a:pt x="904" y="18943"/>
                      <a:pt x="2852" y="20156"/>
                      <a:pt x="4377" y="20272"/>
                    </a:cubicBezTo>
                    <a:cubicBezTo>
                      <a:pt x="5901" y="20387"/>
                      <a:pt x="7906" y="19810"/>
                      <a:pt x="9685" y="19810"/>
                    </a:cubicBezTo>
                    <a:lnTo>
                      <a:pt x="12537" y="19810"/>
                    </a:lnTo>
                    <a:lnTo>
                      <a:pt x="12339" y="21485"/>
                    </a:lnTo>
                    <a:lnTo>
                      <a:pt x="12424" y="21542"/>
                    </a:lnTo>
                    <a:cubicBezTo>
                      <a:pt x="12452" y="21600"/>
                      <a:pt x="12537" y="21600"/>
                      <a:pt x="12565" y="21600"/>
                    </a:cubicBezTo>
                    <a:cubicBezTo>
                      <a:pt x="12593" y="21600"/>
                      <a:pt x="12593" y="21600"/>
                      <a:pt x="12621" y="21600"/>
                    </a:cubicBezTo>
                    <a:cubicBezTo>
                      <a:pt x="12621" y="21600"/>
                      <a:pt x="12649" y="21600"/>
                      <a:pt x="12649" y="21600"/>
                    </a:cubicBezTo>
                    <a:cubicBezTo>
                      <a:pt x="12649" y="21600"/>
                      <a:pt x="12678" y="21600"/>
                      <a:pt x="12678" y="21600"/>
                    </a:cubicBezTo>
                    <a:cubicBezTo>
                      <a:pt x="12706" y="21600"/>
                      <a:pt x="12706" y="21600"/>
                      <a:pt x="12734" y="21542"/>
                    </a:cubicBezTo>
                    <a:cubicBezTo>
                      <a:pt x="12762" y="21485"/>
                      <a:pt x="12819" y="21427"/>
                      <a:pt x="12847" y="21369"/>
                    </a:cubicBezTo>
                    <a:cubicBezTo>
                      <a:pt x="12847" y="21369"/>
                      <a:pt x="12847" y="21369"/>
                      <a:pt x="12847" y="21369"/>
                    </a:cubicBezTo>
                    <a:cubicBezTo>
                      <a:pt x="12875" y="21311"/>
                      <a:pt x="12875" y="21311"/>
                      <a:pt x="12875" y="21253"/>
                    </a:cubicBezTo>
                    <a:lnTo>
                      <a:pt x="13158" y="19810"/>
                    </a:lnTo>
                    <a:lnTo>
                      <a:pt x="14852" y="19810"/>
                    </a:lnTo>
                    <a:cubicBezTo>
                      <a:pt x="15275" y="19810"/>
                      <a:pt x="15671" y="19925"/>
                      <a:pt x="16066" y="20098"/>
                    </a:cubicBezTo>
                    <a:cubicBezTo>
                      <a:pt x="16461" y="20329"/>
                      <a:pt x="16857" y="20272"/>
                      <a:pt x="17337" y="20272"/>
                    </a:cubicBezTo>
                    <a:cubicBezTo>
                      <a:pt x="18579" y="20272"/>
                      <a:pt x="19511" y="19579"/>
                      <a:pt x="20188" y="18424"/>
                    </a:cubicBezTo>
                    <a:lnTo>
                      <a:pt x="20188" y="18135"/>
                    </a:lnTo>
                    <a:cubicBezTo>
                      <a:pt x="20217" y="16806"/>
                      <a:pt x="20584" y="15709"/>
                      <a:pt x="21092" y="15594"/>
                    </a:cubicBezTo>
                    <a:lnTo>
                      <a:pt x="21205" y="15594"/>
                    </a:lnTo>
                    <a:cubicBezTo>
                      <a:pt x="21487" y="14207"/>
                      <a:pt x="21600" y="12648"/>
                      <a:pt x="21600" y="10915"/>
                    </a:cubicBezTo>
                    <a:cubicBezTo>
                      <a:pt x="21600" y="10858"/>
                      <a:pt x="21600" y="10858"/>
                      <a:pt x="21600" y="10800"/>
                    </a:cubicBezTo>
                    <a:cubicBezTo>
                      <a:pt x="21600" y="10742"/>
                      <a:pt x="21600" y="10742"/>
                      <a:pt x="21600" y="10685"/>
                    </a:cubicBezTo>
                    <a:close/>
                    <a:moveTo>
                      <a:pt x="10334" y="3003"/>
                    </a:moveTo>
                    <a:cubicBezTo>
                      <a:pt x="11464" y="3003"/>
                      <a:pt x="12367" y="2888"/>
                      <a:pt x="13101" y="2888"/>
                    </a:cubicBezTo>
                    <a:cubicBezTo>
                      <a:pt x="12028" y="3985"/>
                      <a:pt x="10052" y="4678"/>
                      <a:pt x="7793" y="4678"/>
                    </a:cubicBezTo>
                    <a:lnTo>
                      <a:pt x="7793" y="4678"/>
                    </a:lnTo>
                    <a:cubicBezTo>
                      <a:pt x="7031" y="4678"/>
                      <a:pt x="6297" y="4620"/>
                      <a:pt x="5619" y="4447"/>
                    </a:cubicBezTo>
                    <a:cubicBezTo>
                      <a:pt x="6240" y="2195"/>
                      <a:pt x="7878" y="3061"/>
                      <a:pt x="10334" y="3003"/>
                    </a:cubicBezTo>
                    <a:close/>
                    <a:moveTo>
                      <a:pt x="5167" y="15132"/>
                    </a:moveTo>
                    <a:cubicBezTo>
                      <a:pt x="5167" y="15767"/>
                      <a:pt x="4913" y="16229"/>
                      <a:pt x="4631" y="16229"/>
                    </a:cubicBezTo>
                    <a:lnTo>
                      <a:pt x="2852" y="15651"/>
                    </a:lnTo>
                    <a:cubicBezTo>
                      <a:pt x="2231" y="15420"/>
                      <a:pt x="1723" y="13399"/>
                      <a:pt x="1694" y="10742"/>
                    </a:cubicBezTo>
                    <a:cubicBezTo>
                      <a:pt x="1751" y="8143"/>
                      <a:pt x="2231" y="6064"/>
                      <a:pt x="2852" y="5833"/>
                    </a:cubicBezTo>
                    <a:lnTo>
                      <a:pt x="4631" y="5256"/>
                    </a:lnTo>
                    <a:lnTo>
                      <a:pt x="4631" y="5256"/>
                    </a:lnTo>
                    <a:cubicBezTo>
                      <a:pt x="4941" y="5256"/>
                      <a:pt x="5167" y="5775"/>
                      <a:pt x="5167" y="6353"/>
                    </a:cubicBezTo>
                    <a:lnTo>
                      <a:pt x="5167" y="15132"/>
                    </a:lnTo>
                    <a:close/>
                    <a:moveTo>
                      <a:pt x="10334" y="18597"/>
                    </a:moveTo>
                    <a:cubicBezTo>
                      <a:pt x="7878" y="18539"/>
                      <a:pt x="6240" y="19405"/>
                      <a:pt x="5647" y="17153"/>
                    </a:cubicBezTo>
                    <a:cubicBezTo>
                      <a:pt x="6325" y="16980"/>
                      <a:pt x="7059" y="16922"/>
                      <a:pt x="7821" y="16922"/>
                    </a:cubicBezTo>
                    <a:lnTo>
                      <a:pt x="7821" y="16922"/>
                    </a:lnTo>
                    <a:cubicBezTo>
                      <a:pt x="10080" y="16922"/>
                      <a:pt x="12057" y="17673"/>
                      <a:pt x="13129" y="18712"/>
                    </a:cubicBezTo>
                    <a:cubicBezTo>
                      <a:pt x="12367" y="18655"/>
                      <a:pt x="11464" y="18597"/>
                      <a:pt x="10334" y="18597"/>
                    </a:cubicBezTo>
                    <a:close/>
                    <a:moveTo>
                      <a:pt x="14457" y="17846"/>
                    </a:moveTo>
                    <a:cubicBezTo>
                      <a:pt x="14400" y="17846"/>
                      <a:pt x="14315" y="17846"/>
                      <a:pt x="14259" y="17788"/>
                    </a:cubicBezTo>
                    <a:cubicBezTo>
                      <a:pt x="14259" y="17788"/>
                      <a:pt x="14259" y="17788"/>
                      <a:pt x="14259" y="17788"/>
                    </a:cubicBezTo>
                    <a:lnTo>
                      <a:pt x="12791" y="17211"/>
                    </a:lnTo>
                    <a:cubicBezTo>
                      <a:pt x="12395" y="16922"/>
                      <a:pt x="12057" y="16518"/>
                      <a:pt x="12057" y="15709"/>
                    </a:cubicBezTo>
                    <a:lnTo>
                      <a:pt x="12057" y="5775"/>
                    </a:lnTo>
                    <a:cubicBezTo>
                      <a:pt x="12057" y="4967"/>
                      <a:pt x="12395" y="4563"/>
                      <a:pt x="12791" y="4274"/>
                    </a:cubicBezTo>
                    <a:lnTo>
                      <a:pt x="14259" y="3696"/>
                    </a:lnTo>
                    <a:cubicBezTo>
                      <a:pt x="14259" y="3696"/>
                      <a:pt x="14259" y="3696"/>
                      <a:pt x="14259" y="3696"/>
                    </a:cubicBezTo>
                    <a:cubicBezTo>
                      <a:pt x="14315" y="3639"/>
                      <a:pt x="14400" y="3639"/>
                      <a:pt x="14457" y="3639"/>
                    </a:cubicBezTo>
                    <a:lnTo>
                      <a:pt x="14457" y="3639"/>
                    </a:lnTo>
                    <a:cubicBezTo>
                      <a:pt x="15501" y="3639"/>
                      <a:pt x="16320" y="6295"/>
                      <a:pt x="16320" y="10685"/>
                    </a:cubicBezTo>
                    <a:cubicBezTo>
                      <a:pt x="16320" y="15189"/>
                      <a:pt x="15501" y="17846"/>
                      <a:pt x="14457" y="17846"/>
                    </a:cubicBezTo>
                    <a:close/>
                  </a:path>
                </a:pathLst>
              </a:custGeom>
              <a:solidFill>
                <a:srgbClr val="2FDFC2"/>
              </a:solidFill>
              <a:ln>
                <a:noFill/>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Arial"/>
                  <a:ea typeface="Arial"/>
                  <a:cs typeface="Arial"/>
                  <a:sym typeface="Arial"/>
                </a:endParaRPr>
              </a:p>
            </p:txBody>
          </p:sp>
        </p:grpSp>
        <p:pic>
          <p:nvPicPr>
            <p:cNvPr id="75" name="Google Shape;75;p3"/>
            <p:cNvPicPr preferRelativeResize="0"/>
            <p:nvPr/>
          </p:nvPicPr>
          <p:blipFill rotWithShape="1">
            <a:blip r:embed="rId3">
              <a:alphaModFix/>
            </a:blip>
            <a:srcRect b="0" l="0" r="0" t="0"/>
            <a:stretch/>
          </p:blipFill>
          <p:spPr>
            <a:xfrm>
              <a:off x="2415367" y="2948293"/>
              <a:ext cx="640359" cy="644385"/>
            </a:xfrm>
            <a:prstGeom prst="rect">
              <a:avLst/>
            </a:prstGeom>
            <a:noFill/>
            <a:ln>
              <a:noFill/>
            </a:ln>
          </p:spPr>
        </p:pic>
        <p:pic>
          <p:nvPicPr>
            <p:cNvPr descr="A picture containing shape&#10;&#10;Description automatically generated" id="76" name="Google Shape;76;p3"/>
            <p:cNvPicPr preferRelativeResize="0"/>
            <p:nvPr/>
          </p:nvPicPr>
          <p:blipFill rotWithShape="1">
            <a:blip r:embed="rId4">
              <a:alphaModFix/>
            </a:blip>
            <a:srcRect b="13577" l="0" r="0" t="0"/>
            <a:stretch/>
          </p:blipFill>
          <p:spPr>
            <a:xfrm>
              <a:off x="2529101" y="3977876"/>
              <a:ext cx="412890" cy="356829"/>
            </a:xfrm>
            <a:prstGeom prst="rect">
              <a:avLst/>
            </a:prstGeom>
            <a:noFill/>
            <a:ln>
              <a:noFill/>
            </a:ln>
          </p:spPr>
        </p:pic>
        <p:pic>
          <p:nvPicPr>
            <p:cNvPr descr="A picture containing shape&#10;&#10;Description automatically generated" id="77" name="Google Shape;77;p3"/>
            <p:cNvPicPr preferRelativeResize="0"/>
            <p:nvPr/>
          </p:nvPicPr>
          <p:blipFill rotWithShape="1">
            <a:blip r:embed="rId5">
              <a:alphaModFix/>
            </a:blip>
            <a:srcRect b="13577" l="0" r="0" t="0"/>
            <a:stretch/>
          </p:blipFill>
          <p:spPr>
            <a:xfrm>
              <a:off x="2513292" y="2316724"/>
              <a:ext cx="444508" cy="384155"/>
            </a:xfrm>
            <a:prstGeom prst="rect">
              <a:avLst/>
            </a:prstGeom>
            <a:noFill/>
            <a:ln>
              <a:noFill/>
            </a:ln>
          </p:spPr>
        </p:pic>
      </p:grpSp>
      <p:sp>
        <p:nvSpPr>
          <p:cNvPr id="78" name="Google Shape;78;p3"/>
          <p:cNvSpPr txBox="1"/>
          <p:nvPr/>
        </p:nvSpPr>
        <p:spPr>
          <a:xfrm>
            <a:off x="3952234" y="1352662"/>
            <a:ext cx="4832504"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1" i="0" lang="en-US" sz="1000" u="none" cap="none" strike="noStrike">
                <a:solidFill>
                  <a:srgbClr val="37474F"/>
                </a:solidFill>
                <a:latin typeface="Arial"/>
                <a:ea typeface="Arial"/>
                <a:cs typeface="Arial"/>
                <a:sym typeface="Arial"/>
              </a:rPr>
              <a:t>Trading Paint</a:t>
            </a:r>
            <a:r>
              <a:rPr b="0" i="0" lang="en-US" sz="1000" u="none" cap="none" strike="noStrike">
                <a:solidFill>
                  <a:srgbClr val="37474F"/>
                </a:solidFill>
                <a:latin typeface="Arial"/>
                <a:ea typeface="Arial"/>
                <a:cs typeface="Arial"/>
                <a:sym typeface="Arial"/>
              </a:rPr>
              <a:t> is</a:t>
            </a:r>
            <a:r>
              <a:rPr b="0" i="0" lang="en-US" sz="1000" u="none" cap="none" strike="noStrike">
                <a:solidFill>
                  <a:srgbClr val="37474F"/>
                </a:solidFill>
                <a:latin typeface="Arial"/>
                <a:ea typeface="Arial"/>
                <a:cs typeface="Arial"/>
                <a:sym typeface="Arial"/>
              </a:rPr>
              <a:t> a whole new reality </a:t>
            </a:r>
            <a:r>
              <a:rPr b="0" i="0" lang="en-US" sz="1000" u="none" cap="none" strike="noStrike">
                <a:solidFill>
                  <a:srgbClr val="37474F"/>
                </a:solidFill>
                <a:latin typeface="Arial"/>
                <a:ea typeface="Arial"/>
                <a:cs typeface="Arial"/>
                <a:sym typeface="Arial"/>
              </a:rPr>
              <a:t>s</a:t>
            </a:r>
            <a:r>
              <a:rPr b="0" i="0" lang="en-US" sz="1000" u="none" cap="none" strike="noStrike">
                <a:solidFill>
                  <a:srgbClr val="37474F"/>
                </a:solidFill>
                <a:latin typeface="Arial"/>
                <a:ea typeface="Arial"/>
                <a:cs typeface="Arial"/>
                <a:sym typeface="Arial"/>
              </a:rPr>
              <a:t>how based around our latest prototype PRV21. An action and drama-packed show that consists of 9 race weeks with an fascinating view through a 10 episode show on Amazon Prime Video.</a:t>
            </a:r>
            <a:endParaRPr/>
          </a:p>
        </p:txBody>
      </p:sp>
      <p:sp>
        <p:nvSpPr>
          <p:cNvPr id="79" name="Google Shape;79;p3"/>
          <p:cNvSpPr txBox="1"/>
          <p:nvPr/>
        </p:nvSpPr>
        <p:spPr>
          <a:xfrm>
            <a:off x="3952234" y="2078482"/>
            <a:ext cx="4832504"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37474F"/>
                </a:solidFill>
                <a:latin typeface="Arial"/>
                <a:ea typeface="Arial"/>
                <a:cs typeface="Arial"/>
                <a:sym typeface="Arial"/>
              </a:rPr>
              <a:t>The events will have a live audience cheering for their favourite celebrities on track while enjoying all race day activities. The live event will take place at three different historic locations in the UK which are in close proximity to densely populated areas.</a:t>
            </a:r>
            <a:endParaRPr/>
          </a:p>
        </p:txBody>
      </p:sp>
      <p:sp>
        <p:nvSpPr>
          <p:cNvPr id="80" name="Google Shape;80;p3"/>
          <p:cNvSpPr txBox="1"/>
          <p:nvPr/>
        </p:nvSpPr>
        <p:spPr>
          <a:xfrm>
            <a:off x="3952234" y="2912748"/>
            <a:ext cx="4832504"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000"/>
              <a:buFont typeface="Arial"/>
              <a:buNone/>
            </a:pPr>
            <a:r>
              <a:rPr b="0" i="0" lang="en-US" sz="1000" u="none" cap="none" strike="noStrike">
                <a:solidFill>
                  <a:srgbClr val="37474F"/>
                </a:solidFill>
                <a:latin typeface="Arial"/>
                <a:ea typeface="Arial"/>
                <a:cs typeface="Arial"/>
                <a:sym typeface="Arial"/>
              </a:rPr>
              <a:t>The participants will take part in different race formats and battle it out against one another in their categories for the victory. The cars will have </a:t>
            </a:r>
            <a:r>
              <a:rPr b="0" i="0" lang="en-US" sz="1000" u="none" cap="none" strike="noStrike">
                <a:solidFill>
                  <a:srgbClr val="37474F"/>
                </a:solidFill>
                <a:latin typeface="Arial"/>
                <a:ea typeface="Arial"/>
                <a:cs typeface="Arial"/>
                <a:sym typeface="Arial"/>
              </a:rPr>
              <a:t>identical</a:t>
            </a:r>
            <a:r>
              <a:rPr b="0" i="0" lang="en-US" sz="1000" u="none" cap="none" strike="noStrike">
                <a:solidFill>
                  <a:srgbClr val="37474F"/>
                </a:solidFill>
                <a:latin typeface="Arial"/>
                <a:ea typeface="Arial"/>
                <a:cs typeface="Arial"/>
                <a:sym typeface="Arial"/>
              </a:rPr>
              <a:t> performance, making driver skill and consistency key for winning the championship.</a:t>
            </a:r>
            <a:endParaRPr/>
          </a:p>
        </p:txBody>
      </p:sp>
      <p:pic>
        <p:nvPicPr>
          <p:cNvPr id="81" name="Google Shape;81;p3"/>
          <p:cNvPicPr preferRelativeResize="0"/>
          <p:nvPr/>
        </p:nvPicPr>
        <p:blipFill rotWithShape="1">
          <a:blip r:embed="rId6">
            <a:alphaModFix/>
          </a:blip>
          <a:srcRect b="14465" l="0" r="0" t="0"/>
          <a:stretch/>
        </p:blipFill>
        <p:spPr>
          <a:xfrm>
            <a:off x="8381877" y="385305"/>
            <a:ext cx="499003" cy="533523"/>
          </a:xfrm>
          <a:prstGeom prst="rect">
            <a:avLst/>
          </a:prstGeom>
          <a:noFill/>
          <a:ln>
            <a:noFill/>
          </a:ln>
        </p:spPr>
      </p:pic>
      <p:sp>
        <p:nvSpPr>
          <p:cNvPr id="82" name="Google Shape;82;p3"/>
          <p:cNvSpPr txBox="1"/>
          <p:nvPr/>
        </p:nvSpPr>
        <p:spPr>
          <a:xfrm>
            <a:off x="1924612" y="4866267"/>
            <a:ext cx="7168885"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dk1"/>
                </a:solidFill>
                <a:latin typeface="Aharoni"/>
                <a:ea typeface="Aharoni"/>
                <a:cs typeface="Aharoni"/>
                <a:sym typeface="Aharoni"/>
              </a:rPr>
              <a:t>BUSINESS IDEA </a:t>
            </a:r>
            <a:r>
              <a:rPr b="0" i="0" lang="en-US" sz="800" u="none" cap="none" strike="noStrike">
                <a:solidFill>
                  <a:schemeClr val="accent5"/>
                </a:solidFill>
                <a:latin typeface="Aharoni"/>
                <a:ea typeface="Aharoni"/>
                <a:cs typeface="Aharoni"/>
                <a:sym typeface="Aharoni"/>
              </a:rPr>
              <a:t>– LOCATION – INVESTMENT – DEMOGRAPHIC – MARKETING STRATEGIES – COMPETITOR ANALYSIS – FINANCE </a:t>
            </a:r>
            <a:endParaRPr/>
          </a:p>
        </p:txBody>
      </p:sp>
      <p:sp>
        <p:nvSpPr>
          <p:cNvPr id="83" name="Google Shape;83;p3"/>
          <p:cNvSpPr txBox="1"/>
          <p:nvPr/>
        </p:nvSpPr>
        <p:spPr>
          <a:xfrm>
            <a:off x="3952234" y="3759345"/>
            <a:ext cx="4832504"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000" u="none" cap="none" strike="noStrike">
                <a:solidFill>
                  <a:srgbClr val="37474F"/>
                </a:solidFill>
                <a:latin typeface="Arial"/>
                <a:ea typeface="Arial"/>
                <a:cs typeface="Arial"/>
                <a:sym typeface="Arial"/>
              </a:rPr>
              <a:t>The championship will be based on a points system and the driver with most points in their respective category at the end of the season will win while the team with most points will win the teams’ championship. The winning pro class driver will get to drive for BRDC Formula 3 in the forthcoming season.</a:t>
            </a:r>
            <a:endParaRPr/>
          </a:p>
        </p:txBody>
      </p:sp>
      <p:pic>
        <p:nvPicPr>
          <p:cNvPr id="84" name="Google Shape;84;p3"/>
          <p:cNvPicPr preferRelativeResize="0"/>
          <p:nvPr/>
        </p:nvPicPr>
        <p:blipFill rotWithShape="1">
          <a:blip r:embed="rId7">
            <a:alphaModFix/>
          </a:blip>
          <a:srcRect b="17366" l="0" r="0" t="0"/>
          <a:stretch/>
        </p:blipFill>
        <p:spPr>
          <a:xfrm>
            <a:off x="1976817" y="1439999"/>
            <a:ext cx="445000" cy="459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4"/>
          <p:cNvSpPr txBox="1"/>
          <p:nvPr/>
        </p:nvSpPr>
        <p:spPr>
          <a:xfrm>
            <a:off x="225529" y="1472197"/>
            <a:ext cx="8692938"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23C7AC"/>
                </a:solidFill>
                <a:latin typeface="Arial"/>
                <a:ea typeface="Arial"/>
                <a:cs typeface="Arial"/>
                <a:sym typeface="Arial"/>
              </a:rPr>
              <a:t>The Grid will be made up of drivers from various backgrounds, ranging from drivers with 10+ years of experience to minimal experience, where they will be divided into two classes:- Pro Class and Am Class. There will be 4 teams comprising 1 Mentor and 4 Drivers. The drivers will compete within their class for the victory throughout a 9 Race week Season. </a:t>
            </a:r>
            <a:endParaRPr/>
          </a:p>
        </p:txBody>
      </p:sp>
      <p:sp>
        <p:nvSpPr>
          <p:cNvPr id="90" name="Google Shape;90;p4"/>
          <p:cNvSpPr txBox="1"/>
          <p:nvPr/>
        </p:nvSpPr>
        <p:spPr>
          <a:xfrm>
            <a:off x="835497" y="971036"/>
            <a:ext cx="7473001" cy="431657"/>
          </a:xfrm>
          <a:prstGeom prst="rect">
            <a:avLst/>
          </a:prstGeom>
          <a:noFill/>
          <a:ln>
            <a:noFill/>
          </a:ln>
        </p:spPr>
        <p:txBody>
          <a:bodyPr anchorCtr="0" anchor="t" bIns="45700" lIns="91425" spcFirstLastPara="1" rIns="91425" wrap="square" tIns="45700">
            <a:spAutoFit/>
          </a:bodyPr>
          <a:lstStyle/>
          <a:p>
            <a:pPr indent="0" lvl="0" marL="0" marR="0" rtl="0" algn="r">
              <a:lnSpc>
                <a:spcPct val="115000"/>
              </a:lnSpc>
              <a:spcBef>
                <a:spcPts val="0"/>
              </a:spcBef>
              <a:spcAft>
                <a:spcPts val="0"/>
              </a:spcAft>
              <a:buNone/>
            </a:pPr>
            <a:r>
              <a:rPr b="0" i="0" lang="en-US" sz="2000" u="none" cap="none" strike="noStrike">
                <a:solidFill>
                  <a:schemeClr val="dk1"/>
                </a:solidFill>
                <a:latin typeface="Staatliches"/>
                <a:ea typeface="Staatliches"/>
                <a:cs typeface="Staatliches"/>
                <a:sym typeface="Staatliches"/>
              </a:rPr>
              <a:t>16 Drivers   2 Classes   4 Teams   9 Race  Days   and  an  Action  Packed  Season!</a:t>
            </a:r>
            <a:endParaRPr/>
          </a:p>
        </p:txBody>
      </p:sp>
      <p:sp>
        <p:nvSpPr>
          <p:cNvPr id="91" name="Google Shape;91;p4"/>
          <p:cNvSpPr/>
          <p:nvPr/>
        </p:nvSpPr>
        <p:spPr>
          <a:xfrm>
            <a:off x="8512127" y="2648818"/>
            <a:ext cx="158801" cy="1907768"/>
          </a:xfrm>
          <a:prstGeom prst="rect">
            <a:avLst/>
          </a:prstGeom>
          <a:solidFill>
            <a:srgbClr val="3747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 name="Google Shape;92;p4"/>
          <p:cNvSpPr txBox="1"/>
          <p:nvPr>
            <p:ph type="ctrTitle"/>
          </p:nvPr>
        </p:nvSpPr>
        <p:spPr>
          <a:xfrm flipH="1">
            <a:off x="3489960" y="346450"/>
            <a:ext cx="446922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Driver Structure &amp; challenges</a:t>
            </a:r>
            <a:endParaRPr/>
          </a:p>
        </p:txBody>
      </p:sp>
      <p:pic>
        <p:nvPicPr>
          <p:cNvPr id="93" name="Google Shape;93;p4"/>
          <p:cNvPicPr preferRelativeResize="0"/>
          <p:nvPr/>
        </p:nvPicPr>
        <p:blipFill rotWithShape="1">
          <a:blip r:embed="rId3">
            <a:alphaModFix/>
          </a:blip>
          <a:srcRect b="15734" l="0" r="0" t="0"/>
          <a:stretch/>
        </p:blipFill>
        <p:spPr>
          <a:xfrm>
            <a:off x="8373830" y="469476"/>
            <a:ext cx="403374" cy="339902"/>
          </a:xfrm>
          <a:prstGeom prst="rect">
            <a:avLst/>
          </a:prstGeom>
          <a:noFill/>
          <a:ln>
            <a:noFill/>
          </a:ln>
        </p:spPr>
      </p:pic>
      <p:sp>
        <p:nvSpPr>
          <p:cNvPr id="94" name="Google Shape;94;p4"/>
          <p:cNvSpPr/>
          <p:nvPr/>
        </p:nvSpPr>
        <p:spPr>
          <a:xfrm flipH="1">
            <a:off x="5830698" y="2773302"/>
            <a:ext cx="2973798" cy="309322"/>
          </a:xfrm>
          <a:prstGeom prst="rect">
            <a:avLst/>
          </a:prstGeom>
          <a:solidFill>
            <a:srgbClr val="178673"/>
          </a:solidFill>
          <a:ln>
            <a:noFill/>
          </a:ln>
        </p:spPr>
        <p:txBody>
          <a:bodyPr anchorCtr="0" anchor="ctr" bIns="45700" lIns="274300" spcFirstLastPara="1" rIns="274300" wrap="square" tIns="45700">
            <a:noAutofit/>
          </a:bodyPr>
          <a:lstStyle/>
          <a:p>
            <a:pPr indent="0" lvl="0" marL="0" marR="0" rtl="0" algn="r">
              <a:lnSpc>
                <a:spcPct val="100000"/>
              </a:lnSpc>
              <a:spcBef>
                <a:spcPts val="0"/>
              </a:spcBef>
              <a:spcAft>
                <a:spcPts val="0"/>
              </a:spcAft>
              <a:buNone/>
            </a:pPr>
            <a:r>
              <a:rPr b="0" i="0" lang="en-US" sz="1800" u="none" cap="none" strike="noStrike">
                <a:solidFill>
                  <a:srgbClr val="1B2327"/>
                </a:solidFill>
                <a:latin typeface="Arial"/>
                <a:ea typeface="Arial"/>
                <a:cs typeface="Arial"/>
                <a:sym typeface="Arial"/>
              </a:rPr>
              <a:t>Head to Head</a:t>
            </a:r>
            <a:endParaRPr/>
          </a:p>
        </p:txBody>
      </p:sp>
      <p:sp>
        <p:nvSpPr>
          <p:cNvPr id="95" name="Google Shape;95;p4"/>
          <p:cNvSpPr/>
          <p:nvPr/>
        </p:nvSpPr>
        <p:spPr>
          <a:xfrm rot="5400000">
            <a:off x="8718621" y="3033755"/>
            <a:ext cx="36576" cy="135173"/>
          </a:xfrm>
          <a:prstGeom prst="rtTriangle">
            <a:avLst/>
          </a:prstGeom>
          <a:solidFill>
            <a:srgbClr val="7D7D7D"/>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b="0" i="0" sz="1800" u="none" cap="none" strike="noStrike">
              <a:solidFill>
                <a:srgbClr val="1B2327"/>
              </a:solidFill>
              <a:latin typeface="Arial"/>
              <a:ea typeface="Arial"/>
              <a:cs typeface="Arial"/>
              <a:sym typeface="Arial"/>
            </a:endParaRPr>
          </a:p>
        </p:txBody>
      </p:sp>
      <p:sp>
        <p:nvSpPr>
          <p:cNvPr id="96" name="Google Shape;96;p4"/>
          <p:cNvSpPr/>
          <p:nvPr/>
        </p:nvSpPr>
        <p:spPr>
          <a:xfrm flipH="1">
            <a:off x="5830697" y="3219664"/>
            <a:ext cx="2973799" cy="309322"/>
          </a:xfrm>
          <a:prstGeom prst="rect">
            <a:avLst/>
          </a:prstGeom>
          <a:solidFill>
            <a:srgbClr val="2FDFC2"/>
          </a:solidFill>
          <a:ln>
            <a:noFill/>
          </a:ln>
        </p:spPr>
        <p:txBody>
          <a:bodyPr anchorCtr="0" anchor="ctr" bIns="45700" lIns="274300" spcFirstLastPara="1" rIns="274300" wrap="square" tIns="45700">
            <a:noAutofit/>
          </a:bodyPr>
          <a:lstStyle/>
          <a:p>
            <a:pPr indent="0" lvl="0" marL="0" marR="0" rtl="0" algn="r">
              <a:lnSpc>
                <a:spcPct val="100000"/>
              </a:lnSpc>
              <a:spcBef>
                <a:spcPts val="0"/>
              </a:spcBef>
              <a:spcAft>
                <a:spcPts val="0"/>
              </a:spcAft>
              <a:buNone/>
            </a:pPr>
            <a:r>
              <a:rPr b="0" i="0" lang="en-US" sz="1800" u="none" cap="none" strike="noStrike">
                <a:solidFill>
                  <a:srgbClr val="1B2327"/>
                </a:solidFill>
                <a:latin typeface="Arial"/>
                <a:ea typeface="Arial"/>
                <a:cs typeface="Arial"/>
                <a:sym typeface="Arial"/>
              </a:rPr>
              <a:t>Endurance</a:t>
            </a:r>
            <a:endParaRPr/>
          </a:p>
        </p:txBody>
      </p:sp>
      <p:sp>
        <p:nvSpPr>
          <p:cNvPr id="97" name="Google Shape;97;p4"/>
          <p:cNvSpPr/>
          <p:nvPr/>
        </p:nvSpPr>
        <p:spPr>
          <a:xfrm flipH="1">
            <a:off x="5830697" y="3666026"/>
            <a:ext cx="2973799" cy="309322"/>
          </a:xfrm>
          <a:prstGeom prst="rect">
            <a:avLst/>
          </a:prstGeom>
          <a:solidFill>
            <a:srgbClr val="1FB299"/>
          </a:solidFill>
          <a:ln>
            <a:noFill/>
          </a:ln>
        </p:spPr>
        <p:txBody>
          <a:bodyPr anchorCtr="0" anchor="ctr" bIns="45700" lIns="274300" spcFirstLastPara="1" rIns="274300" wrap="square" tIns="45700">
            <a:noAutofit/>
          </a:bodyPr>
          <a:lstStyle/>
          <a:p>
            <a:pPr indent="0" lvl="0" marL="0" marR="0" rtl="0" algn="r">
              <a:lnSpc>
                <a:spcPct val="100000"/>
              </a:lnSpc>
              <a:spcBef>
                <a:spcPts val="0"/>
              </a:spcBef>
              <a:spcAft>
                <a:spcPts val="0"/>
              </a:spcAft>
              <a:buNone/>
            </a:pPr>
            <a:r>
              <a:rPr b="0" i="0" lang="en-US" sz="1800" u="none" cap="none" strike="noStrike">
                <a:solidFill>
                  <a:srgbClr val="1B2327"/>
                </a:solidFill>
                <a:latin typeface="Arial"/>
                <a:ea typeface="Arial"/>
                <a:cs typeface="Arial"/>
                <a:sym typeface="Arial"/>
              </a:rPr>
              <a:t>Pace Master </a:t>
            </a:r>
            <a:endParaRPr/>
          </a:p>
        </p:txBody>
      </p:sp>
      <p:sp>
        <p:nvSpPr>
          <p:cNvPr id="98" name="Google Shape;98;p4"/>
          <p:cNvSpPr/>
          <p:nvPr/>
        </p:nvSpPr>
        <p:spPr>
          <a:xfrm flipH="1">
            <a:off x="5830697" y="4112387"/>
            <a:ext cx="2973799" cy="309322"/>
          </a:xfrm>
          <a:prstGeom prst="rect">
            <a:avLst/>
          </a:prstGeom>
          <a:solidFill>
            <a:srgbClr val="7DEBD9"/>
          </a:solidFill>
          <a:ln>
            <a:noFill/>
          </a:ln>
        </p:spPr>
        <p:txBody>
          <a:bodyPr anchorCtr="0" anchor="ctr" bIns="45700" lIns="274300" spcFirstLastPara="1" rIns="274300" wrap="square" tIns="45700">
            <a:noAutofit/>
          </a:bodyPr>
          <a:lstStyle/>
          <a:p>
            <a:pPr indent="0" lvl="0" marL="0" marR="0" rtl="0" algn="r">
              <a:lnSpc>
                <a:spcPct val="100000"/>
              </a:lnSpc>
              <a:spcBef>
                <a:spcPts val="0"/>
              </a:spcBef>
              <a:spcAft>
                <a:spcPts val="0"/>
              </a:spcAft>
              <a:buNone/>
            </a:pPr>
            <a:r>
              <a:rPr b="0" i="0" lang="en-US" sz="1800" u="none" cap="none" strike="noStrike">
                <a:solidFill>
                  <a:srgbClr val="1B2327"/>
                </a:solidFill>
                <a:latin typeface="Arial"/>
                <a:ea typeface="Arial"/>
                <a:cs typeface="Arial"/>
                <a:sym typeface="Arial"/>
              </a:rPr>
              <a:t>Drag Strip</a:t>
            </a:r>
            <a:endParaRPr/>
          </a:p>
        </p:txBody>
      </p:sp>
      <p:sp>
        <p:nvSpPr>
          <p:cNvPr id="99" name="Google Shape;99;p4"/>
          <p:cNvSpPr txBox="1"/>
          <p:nvPr/>
        </p:nvSpPr>
        <p:spPr>
          <a:xfrm>
            <a:off x="5921514" y="2291725"/>
            <a:ext cx="2743013"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chemeClr val="dk2"/>
                </a:solidFill>
                <a:latin typeface="Arial"/>
                <a:ea typeface="Arial"/>
                <a:cs typeface="Arial"/>
                <a:sym typeface="Arial"/>
              </a:rPr>
              <a:t>Challenges</a:t>
            </a:r>
            <a:endParaRPr/>
          </a:p>
        </p:txBody>
      </p:sp>
      <p:pic>
        <p:nvPicPr>
          <p:cNvPr descr="A picture containing shape&#10;&#10;Description automatically generated" id="100" name="Google Shape;100;p4"/>
          <p:cNvPicPr preferRelativeResize="0"/>
          <p:nvPr/>
        </p:nvPicPr>
        <p:blipFill rotWithShape="1">
          <a:blip r:embed="rId4">
            <a:alphaModFix/>
          </a:blip>
          <a:srcRect b="14332" l="0" r="0" t="0"/>
          <a:stretch/>
        </p:blipFill>
        <p:spPr>
          <a:xfrm>
            <a:off x="5959606" y="2756304"/>
            <a:ext cx="531678" cy="420562"/>
          </a:xfrm>
          <a:prstGeom prst="rect">
            <a:avLst/>
          </a:prstGeom>
          <a:noFill/>
          <a:ln>
            <a:noFill/>
          </a:ln>
        </p:spPr>
      </p:pic>
      <p:pic>
        <p:nvPicPr>
          <p:cNvPr descr="A picture containing shape&#10;&#10;Description automatically generated" id="101" name="Google Shape;101;p4"/>
          <p:cNvPicPr preferRelativeResize="0"/>
          <p:nvPr/>
        </p:nvPicPr>
        <p:blipFill rotWithShape="1">
          <a:blip r:embed="rId5">
            <a:alphaModFix/>
          </a:blip>
          <a:srcRect b="0" l="0" r="0" t="0"/>
          <a:stretch/>
        </p:blipFill>
        <p:spPr>
          <a:xfrm>
            <a:off x="5959606" y="4031194"/>
            <a:ext cx="510862" cy="471708"/>
          </a:xfrm>
          <a:prstGeom prst="rect">
            <a:avLst/>
          </a:prstGeom>
          <a:noFill/>
          <a:ln>
            <a:noFill/>
          </a:ln>
          <a:effectLst>
            <a:outerShdw blurRad="50800" rotWithShape="0" algn="ctr" dir="5400000" dist="50800">
              <a:srgbClr val="70E6D3"/>
            </a:outerShdw>
          </a:effectLst>
        </p:spPr>
      </p:pic>
      <p:sp>
        <p:nvSpPr>
          <p:cNvPr id="102" name="Google Shape;102;p4"/>
          <p:cNvSpPr/>
          <p:nvPr/>
        </p:nvSpPr>
        <p:spPr>
          <a:xfrm>
            <a:off x="5465662" y="3085102"/>
            <a:ext cx="1840387" cy="13172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4"/>
          <p:cNvSpPr/>
          <p:nvPr/>
        </p:nvSpPr>
        <p:spPr>
          <a:xfrm>
            <a:off x="5567195" y="3536161"/>
            <a:ext cx="1840387" cy="118314"/>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 name="Google Shape;104;p4"/>
          <p:cNvSpPr/>
          <p:nvPr/>
        </p:nvSpPr>
        <p:spPr>
          <a:xfrm>
            <a:off x="5618062" y="3977509"/>
            <a:ext cx="1840387" cy="134449"/>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4"/>
          <p:cNvSpPr/>
          <p:nvPr/>
        </p:nvSpPr>
        <p:spPr>
          <a:xfrm>
            <a:off x="5493731" y="4427330"/>
            <a:ext cx="1840387" cy="13172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4"/>
          <p:cNvSpPr/>
          <p:nvPr/>
        </p:nvSpPr>
        <p:spPr>
          <a:xfrm>
            <a:off x="5646131" y="2636991"/>
            <a:ext cx="1840387" cy="131722"/>
          </a:xfrm>
          <a:prstGeom prst="rect">
            <a:avLst/>
          </a:prstGeom>
          <a:solidFill>
            <a:srgbClr val="EFEF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107" name="Google Shape;107;p4"/>
          <p:cNvGrpSpPr/>
          <p:nvPr/>
        </p:nvGrpSpPr>
        <p:grpSpPr>
          <a:xfrm>
            <a:off x="213045" y="3102158"/>
            <a:ext cx="5188163" cy="830997"/>
            <a:chOff x="173353" y="3288647"/>
            <a:chExt cx="5222255" cy="830997"/>
          </a:xfrm>
        </p:grpSpPr>
        <p:sp>
          <p:nvSpPr>
            <p:cNvPr id="108" name="Google Shape;108;p4"/>
            <p:cNvSpPr txBox="1"/>
            <p:nvPr/>
          </p:nvSpPr>
          <p:spPr>
            <a:xfrm>
              <a:off x="836697" y="3288647"/>
              <a:ext cx="4558911"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200" u="none" cap="none" strike="noStrike">
                  <a:solidFill>
                    <a:srgbClr val="263238"/>
                  </a:solidFill>
                  <a:latin typeface="Arial"/>
                  <a:ea typeface="Arial"/>
                  <a:cs typeface="Arial"/>
                  <a:sym typeface="Arial"/>
                </a:rPr>
                <a:t>Am Class:- </a:t>
              </a:r>
              <a:r>
                <a:rPr b="0" i="0" lang="en-US" sz="1200" u="none" cap="none" strike="noStrike">
                  <a:solidFill>
                    <a:srgbClr val="263238"/>
                  </a:solidFill>
                  <a:latin typeface="Arial"/>
                  <a:ea typeface="Arial"/>
                  <a:cs typeface="Arial"/>
                  <a:sym typeface="Arial"/>
                </a:rPr>
                <a:t>These are the influencers, such as famous Youtubers who have a huge social media following among the youth across the globe like Supercar Blondie, Alex Kersten Shmee, Chris Harris etc.</a:t>
              </a:r>
              <a:endParaRPr b="0" i="0" sz="1200" u="none" cap="none" strike="noStrike">
                <a:solidFill>
                  <a:srgbClr val="263238"/>
                </a:solidFill>
                <a:latin typeface="Arial"/>
                <a:ea typeface="Arial"/>
                <a:cs typeface="Arial"/>
                <a:sym typeface="Arial"/>
              </a:endParaRPr>
            </a:p>
          </p:txBody>
        </p:sp>
        <p:pic>
          <p:nvPicPr>
            <p:cNvPr id="109" name="Google Shape;109;p4"/>
            <p:cNvPicPr preferRelativeResize="0"/>
            <p:nvPr/>
          </p:nvPicPr>
          <p:blipFill rotWithShape="1">
            <a:blip r:embed="rId6">
              <a:alphaModFix/>
            </a:blip>
            <a:srcRect b="0" l="0" r="0" t="0"/>
            <a:stretch/>
          </p:blipFill>
          <p:spPr>
            <a:xfrm>
              <a:off x="173353" y="3339630"/>
              <a:ext cx="679155" cy="713542"/>
            </a:xfrm>
            <a:prstGeom prst="rect">
              <a:avLst/>
            </a:prstGeom>
            <a:noFill/>
            <a:ln>
              <a:noFill/>
            </a:ln>
          </p:spPr>
        </p:pic>
      </p:grpSp>
      <p:pic>
        <p:nvPicPr>
          <p:cNvPr id="110" name="Google Shape;110;p4"/>
          <p:cNvPicPr preferRelativeResize="0"/>
          <p:nvPr/>
        </p:nvPicPr>
        <p:blipFill rotWithShape="1">
          <a:blip r:embed="rId7">
            <a:alphaModFix/>
          </a:blip>
          <a:srcRect b="31086" l="0" r="0" t="21906"/>
          <a:stretch/>
        </p:blipFill>
        <p:spPr>
          <a:xfrm>
            <a:off x="5944053" y="3219664"/>
            <a:ext cx="526415" cy="309322"/>
          </a:xfrm>
          <a:prstGeom prst="rect">
            <a:avLst/>
          </a:prstGeom>
          <a:noFill/>
          <a:ln>
            <a:noFill/>
          </a:ln>
        </p:spPr>
      </p:pic>
      <p:grpSp>
        <p:nvGrpSpPr>
          <p:cNvPr id="111" name="Google Shape;111;p4"/>
          <p:cNvGrpSpPr/>
          <p:nvPr/>
        </p:nvGrpSpPr>
        <p:grpSpPr>
          <a:xfrm>
            <a:off x="225529" y="2234145"/>
            <a:ext cx="5212077" cy="830997"/>
            <a:chOff x="167646" y="2380804"/>
            <a:chExt cx="5212077" cy="830997"/>
          </a:xfrm>
        </p:grpSpPr>
        <p:sp>
          <p:nvSpPr>
            <p:cNvPr id="112" name="Google Shape;112;p4"/>
            <p:cNvSpPr txBox="1"/>
            <p:nvPr/>
          </p:nvSpPr>
          <p:spPr>
            <a:xfrm>
              <a:off x="820812" y="2380804"/>
              <a:ext cx="4558911"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263238"/>
                  </a:solidFill>
                  <a:latin typeface="Arial"/>
                  <a:ea typeface="Arial"/>
                  <a:cs typeface="Arial"/>
                  <a:sym typeface="Arial"/>
                </a:rPr>
                <a:t>Mentor :- These are veteran drivers will provide the drivers with insights on improving their race craft and consistency. They will be drivers who have been immensely successful in Formula racing like Jenson Button and Damon Hill</a:t>
              </a:r>
              <a:endParaRPr/>
            </a:p>
          </p:txBody>
        </p:sp>
        <p:pic>
          <p:nvPicPr>
            <p:cNvPr id="113" name="Google Shape;113;p4"/>
            <p:cNvPicPr preferRelativeResize="0"/>
            <p:nvPr/>
          </p:nvPicPr>
          <p:blipFill rotWithShape="1">
            <a:blip r:embed="rId8">
              <a:alphaModFix/>
            </a:blip>
            <a:srcRect b="16425" l="0" r="0" t="0"/>
            <a:stretch/>
          </p:blipFill>
          <p:spPr>
            <a:xfrm>
              <a:off x="167646" y="2519918"/>
              <a:ext cx="618682" cy="646331"/>
            </a:xfrm>
            <a:prstGeom prst="rect">
              <a:avLst/>
            </a:prstGeom>
            <a:noFill/>
            <a:ln>
              <a:noFill/>
            </a:ln>
          </p:spPr>
        </p:pic>
      </p:grpSp>
      <p:grpSp>
        <p:nvGrpSpPr>
          <p:cNvPr id="114" name="Google Shape;114;p4"/>
          <p:cNvGrpSpPr/>
          <p:nvPr/>
        </p:nvGrpSpPr>
        <p:grpSpPr>
          <a:xfrm>
            <a:off x="267528" y="3956913"/>
            <a:ext cx="5173173" cy="676728"/>
            <a:chOff x="225530" y="4107743"/>
            <a:chExt cx="5173173" cy="676728"/>
          </a:xfrm>
        </p:grpSpPr>
        <p:sp>
          <p:nvSpPr>
            <p:cNvPr id="115" name="Google Shape;115;p4"/>
            <p:cNvSpPr txBox="1"/>
            <p:nvPr/>
          </p:nvSpPr>
          <p:spPr>
            <a:xfrm>
              <a:off x="839792" y="4107743"/>
              <a:ext cx="455891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200" u="none" cap="none" strike="noStrike">
                  <a:solidFill>
                    <a:srgbClr val="263238"/>
                  </a:solidFill>
                  <a:latin typeface="Arial"/>
                  <a:ea typeface="Arial"/>
                  <a:cs typeface="Arial"/>
                  <a:sym typeface="Arial"/>
                </a:rPr>
                <a:t>Pro Class:- </a:t>
              </a:r>
              <a:r>
                <a:rPr b="0" i="0" lang="en-US" sz="1200" u="none" cap="none" strike="noStrike">
                  <a:solidFill>
                    <a:srgbClr val="263238"/>
                  </a:solidFill>
                  <a:latin typeface="Arial"/>
                  <a:ea typeface="Arial"/>
                  <a:cs typeface="Arial"/>
                  <a:sym typeface="Arial"/>
                </a:rPr>
                <a:t>These are the upcoming professional drivers, handpicked from junior formula categories in the UK in affiliation with British Racing Drivers Club. </a:t>
              </a:r>
              <a:endParaRPr b="0" i="0" sz="1200" u="none" cap="none" strike="noStrike">
                <a:solidFill>
                  <a:srgbClr val="263238"/>
                </a:solidFill>
                <a:latin typeface="Arial"/>
                <a:ea typeface="Arial"/>
                <a:cs typeface="Arial"/>
                <a:sym typeface="Arial"/>
              </a:endParaRPr>
            </a:p>
          </p:txBody>
        </p:sp>
        <p:pic>
          <p:nvPicPr>
            <p:cNvPr id="116" name="Google Shape;116;p4"/>
            <p:cNvPicPr preferRelativeResize="0"/>
            <p:nvPr/>
          </p:nvPicPr>
          <p:blipFill rotWithShape="1">
            <a:blip r:embed="rId9">
              <a:alphaModFix/>
            </a:blip>
            <a:srcRect b="0" l="0" r="57765" t="0"/>
            <a:stretch/>
          </p:blipFill>
          <p:spPr>
            <a:xfrm>
              <a:off x="225530" y="4121948"/>
              <a:ext cx="611167" cy="662523"/>
            </a:xfrm>
            <a:prstGeom prst="rect">
              <a:avLst/>
            </a:prstGeom>
            <a:noFill/>
            <a:ln>
              <a:noFill/>
            </a:ln>
          </p:spPr>
        </p:pic>
      </p:grpSp>
      <p:pic>
        <p:nvPicPr>
          <p:cNvPr descr="A picture containing shape&#10;&#10;Description automatically generated" id="117" name="Google Shape;117;p4"/>
          <p:cNvPicPr preferRelativeResize="0"/>
          <p:nvPr/>
        </p:nvPicPr>
        <p:blipFill rotWithShape="1">
          <a:blip r:embed="rId10">
            <a:alphaModFix/>
          </a:blip>
          <a:srcRect b="40620" l="0" r="0" t="28366"/>
          <a:stretch/>
        </p:blipFill>
        <p:spPr>
          <a:xfrm>
            <a:off x="5830014" y="3666280"/>
            <a:ext cx="770047" cy="301538"/>
          </a:xfrm>
          <a:prstGeom prst="rect">
            <a:avLst/>
          </a:prstGeom>
          <a:noFill/>
          <a:ln>
            <a:noFill/>
          </a:ln>
        </p:spPr>
      </p:pic>
      <p:sp>
        <p:nvSpPr>
          <p:cNvPr id="118" name="Google Shape;118;p4"/>
          <p:cNvSpPr/>
          <p:nvPr/>
        </p:nvSpPr>
        <p:spPr>
          <a:xfrm rot="5400000">
            <a:off x="8718621" y="3479658"/>
            <a:ext cx="36576" cy="135173"/>
          </a:xfrm>
          <a:prstGeom prst="rtTriangle">
            <a:avLst/>
          </a:prstGeom>
          <a:solidFill>
            <a:srgbClr val="7D7D7D"/>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b="0" i="0" sz="1800" u="none" cap="none" strike="noStrike">
              <a:solidFill>
                <a:srgbClr val="1B2327"/>
              </a:solidFill>
              <a:latin typeface="Arial"/>
              <a:ea typeface="Arial"/>
              <a:cs typeface="Arial"/>
              <a:sym typeface="Arial"/>
            </a:endParaRPr>
          </a:p>
        </p:txBody>
      </p:sp>
      <p:sp>
        <p:nvSpPr>
          <p:cNvPr id="119" name="Google Shape;119;p4"/>
          <p:cNvSpPr/>
          <p:nvPr/>
        </p:nvSpPr>
        <p:spPr>
          <a:xfrm rot="5400000">
            <a:off x="8718621" y="3924629"/>
            <a:ext cx="36576" cy="135173"/>
          </a:xfrm>
          <a:prstGeom prst="rtTriangle">
            <a:avLst/>
          </a:prstGeom>
          <a:solidFill>
            <a:srgbClr val="7D7D7D"/>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b="0" i="0" sz="1800" u="none" cap="none" strike="noStrike">
              <a:solidFill>
                <a:srgbClr val="1B2327"/>
              </a:solidFill>
              <a:latin typeface="Arial"/>
              <a:ea typeface="Arial"/>
              <a:cs typeface="Arial"/>
              <a:sym typeface="Arial"/>
            </a:endParaRPr>
          </a:p>
        </p:txBody>
      </p:sp>
      <p:sp>
        <p:nvSpPr>
          <p:cNvPr id="120" name="Google Shape;120;p4"/>
          <p:cNvSpPr/>
          <p:nvPr/>
        </p:nvSpPr>
        <p:spPr>
          <a:xfrm rot="5400000">
            <a:off x="8718621" y="4371982"/>
            <a:ext cx="36576" cy="135173"/>
          </a:xfrm>
          <a:prstGeom prst="rtTriangle">
            <a:avLst/>
          </a:prstGeom>
          <a:solidFill>
            <a:srgbClr val="7D7D7D"/>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t/>
            </a:r>
            <a:endParaRPr b="0" i="0" sz="1800" u="none" cap="none" strike="noStrike">
              <a:solidFill>
                <a:srgbClr val="1B2327"/>
              </a:solidFill>
              <a:latin typeface="Arial"/>
              <a:ea typeface="Arial"/>
              <a:cs typeface="Arial"/>
              <a:sym typeface="Arial"/>
            </a:endParaRPr>
          </a:p>
        </p:txBody>
      </p:sp>
      <p:sp>
        <p:nvSpPr>
          <p:cNvPr id="121" name="Google Shape;121;p4"/>
          <p:cNvSpPr txBox="1"/>
          <p:nvPr/>
        </p:nvSpPr>
        <p:spPr>
          <a:xfrm>
            <a:off x="1924612" y="4866267"/>
            <a:ext cx="7168885"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dk1"/>
                </a:solidFill>
                <a:latin typeface="Aharoni"/>
                <a:ea typeface="Aharoni"/>
                <a:cs typeface="Aharoni"/>
                <a:sym typeface="Aharoni"/>
              </a:rPr>
              <a:t>BUSINESS IDEA </a:t>
            </a:r>
            <a:r>
              <a:rPr b="0" i="0" lang="en-US" sz="800" u="none" cap="none" strike="noStrike">
                <a:solidFill>
                  <a:schemeClr val="accent5"/>
                </a:solidFill>
                <a:latin typeface="Aharoni"/>
                <a:ea typeface="Aharoni"/>
                <a:cs typeface="Aharoni"/>
                <a:sym typeface="Aharoni"/>
              </a:rPr>
              <a:t>– LOCATION – INVESTMENT – DEMOGRAPHIC – MARKETING STRATEGIES – COMPETITOR ANALYSIS – FINANCE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alpha val="83920"/>
          </a:srgbClr>
        </a:solidFill>
      </p:bgPr>
    </p:bg>
    <p:spTree>
      <p:nvGrpSpPr>
        <p:cNvPr id="125" name="Shape 125"/>
        <p:cNvGrpSpPr/>
        <p:nvPr/>
      </p:nvGrpSpPr>
      <p:grpSpPr>
        <a:xfrm>
          <a:off x="0" y="0"/>
          <a:ext cx="0" cy="0"/>
          <a:chOff x="0" y="0"/>
          <a:chExt cx="0" cy="0"/>
        </a:xfrm>
      </p:grpSpPr>
      <p:sp>
        <p:nvSpPr>
          <p:cNvPr id="126" name="Google Shape;126;p5"/>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Season Format</a:t>
            </a:r>
            <a:endParaRPr/>
          </a:p>
        </p:txBody>
      </p:sp>
      <p:sp>
        <p:nvSpPr>
          <p:cNvPr id="127" name="Google Shape;127;p5"/>
          <p:cNvSpPr txBox="1"/>
          <p:nvPr/>
        </p:nvSpPr>
        <p:spPr>
          <a:xfrm>
            <a:off x="135895" y="3219193"/>
            <a:ext cx="2926200" cy="17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Episode 1</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Staatliches"/>
                <a:ea typeface="Staatliches"/>
                <a:cs typeface="Staatliches"/>
                <a:sym typeface="Staatliches"/>
              </a:rPr>
              <a:t>Introduction, Driver Camp, Backstory, Rivalries</a:t>
            </a:r>
            <a:endParaRPr b="0" i="0" sz="1200" u="none" cap="none" strike="noStrike">
              <a:solidFill>
                <a:schemeClr val="dk1"/>
              </a:solidFill>
              <a:latin typeface="Staatliches"/>
              <a:ea typeface="Staatliches"/>
              <a:cs typeface="Staatliches"/>
              <a:sym typeface="Staatliches"/>
            </a:endParaRPr>
          </a:p>
          <a:p>
            <a:pPr indent="0" lvl="0" marL="0" marR="0" rtl="0" algn="just">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The season pilot will give an insight into the backstory of all drivers along with an interesting view into the driver camp, where the drivers will be selected by their mentors. At the same time the season format will be explained to the viewers for better understanding about the upcoming episodes.</a:t>
            </a:r>
            <a:endParaRPr/>
          </a:p>
        </p:txBody>
      </p:sp>
      <p:sp>
        <p:nvSpPr>
          <p:cNvPr id="128" name="Google Shape;128;p5"/>
          <p:cNvSpPr txBox="1"/>
          <p:nvPr/>
        </p:nvSpPr>
        <p:spPr>
          <a:xfrm>
            <a:off x="3182546" y="3219193"/>
            <a:ext cx="2834700" cy="12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Episode 2-9 </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Staatliches"/>
                <a:ea typeface="Staatliches"/>
                <a:cs typeface="Staatliches"/>
                <a:sym typeface="Staatliches"/>
              </a:rPr>
              <a:t>Race Day Activities And Behind the scenes</a:t>
            </a:r>
            <a:endParaRPr/>
          </a:p>
          <a:p>
            <a:pPr indent="0" lvl="0" marL="0" marR="0" rtl="0" algn="just">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Both the aspects of the event - on track and off track, for each race week will be covered in these episodes. Dynamics between the Pro, Am and their Mentors will be documented into a 45 min episode concluding with the race day action and results.</a:t>
            </a:r>
            <a:endParaRPr/>
          </a:p>
        </p:txBody>
      </p:sp>
      <p:sp>
        <p:nvSpPr>
          <p:cNvPr id="129" name="Google Shape;129;p5"/>
          <p:cNvSpPr txBox="1"/>
          <p:nvPr/>
        </p:nvSpPr>
        <p:spPr>
          <a:xfrm>
            <a:off x="6137758" y="3219193"/>
            <a:ext cx="2926200" cy="12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Episode 10</a:t>
            </a:r>
            <a:endParaRPr/>
          </a:p>
          <a:p>
            <a:pPr indent="0" lvl="0" marL="0" marR="0" rtl="0" algn="l">
              <a:lnSpc>
                <a:spcPct val="100000"/>
              </a:lnSpc>
              <a:spcBef>
                <a:spcPts val="0"/>
              </a:spcBef>
              <a:spcAft>
                <a:spcPts val="0"/>
              </a:spcAft>
              <a:buNone/>
            </a:pPr>
            <a:r>
              <a:rPr b="0" i="0" lang="en-US" sz="1200" u="none" cap="none" strike="noStrike">
                <a:solidFill>
                  <a:schemeClr val="dk2"/>
                </a:solidFill>
                <a:latin typeface="Staatliches"/>
                <a:ea typeface="Staatliches"/>
                <a:cs typeface="Staatliches"/>
                <a:sym typeface="Staatliches"/>
              </a:rPr>
              <a:t>Conclusion &amp; Sneak peak into next year</a:t>
            </a:r>
            <a:endParaRPr/>
          </a:p>
          <a:p>
            <a:pPr indent="0" lvl="0" marL="0" marR="0" rtl="0" algn="just">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The season conclusion will be made into a single 60 min episode which will put an end to all driver battles and storylines that appear during the two-and-a-half month season. It will also include a few teasers about next season to keep the fans engaged.</a:t>
            </a:r>
            <a:endParaRPr/>
          </a:p>
        </p:txBody>
      </p:sp>
      <p:pic>
        <p:nvPicPr>
          <p:cNvPr descr="A picture containing shape&#10;&#10;Description automatically generated" id="130" name="Google Shape;130;p5"/>
          <p:cNvPicPr preferRelativeResize="0"/>
          <p:nvPr/>
        </p:nvPicPr>
        <p:blipFill rotWithShape="1">
          <a:blip r:embed="rId3">
            <a:alphaModFix/>
          </a:blip>
          <a:srcRect b="14074" l="0" r="0" t="0"/>
          <a:stretch/>
        </p:blipFill>
        <p:spPr>
          <a:xfrm>
            <a:off x="8364914" y="440050"/>
            <a:ext cx="470384" cy="404183"/>
          </a:xfrm>
          <a:prstGeom prst="rect">
            <a:avLst/>
          </a:prstGeom>
          <a:noFill/>
          <a:ln>
            <a:noFill/>
          </a:ln>
        </p:spPr>
      </p:pic>
      <p:sp>
        <p:nvSpPr>
          <p:cNvPr id="131" name="Google Shape;131;p5"/>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dk1"/>
                </a:solidFill>
                <a:latin typeface="Aharoni"/>
                <a:ea typeface="Aharoni"/>
                <a:cs typeface="Aharoni"/>
                <a:sym typeface="Aharoni"/>
              </a:rPr>
              <a:t>BUSINESS 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MARKETING STRATEGIES – COMPETITOR ANALYSIS – FINANCE </a:t>
            </a:r>
            <a:endParaRPr/>
          </a:p>
        </p:txBody>
      </p:sp>
      <p:grpSp>
        <p:nvGrpSpPr>
          <p:cNvPr id="132" name="Google Shape;132;p5"/>
          <p:cNvGrpSpPr/>
          <p:nvPr/>
        </p:nvGrpSpPr>
        <p:grpSpPr>
          <a:xfrm>
            <a:off x="189235" y="1160426"/>
            <a:ext cx="8763993" cy="889587"/>
            <a:chOff x="189235" y="1160426"/>
            <a:chExt cx="8763993" cy="889587"/>
          </a:xfrm>
        </p:grpSpPr>
        <p:sp>
          <p:nvSpPr>
            <p:cNvPr id="133" name="Google Shape;133;p5"/>
            <p:cNvSpPr txBox="1"/>
            <p:nvPr/>
          </p:nvSpPr>
          <p:spPr>
            <a:xfrm>
              <a:off x="1252052" y="1160426"/>
              <a:ext cx="13464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Manufacturing</a:t>
              </a:r>
              <a:endParaRPr/>
            </a:p>
          </p:txBody>
        </p:sp>
        <p:sp>
          <p:nvSpPr>
            <p:cNvPr id="134" name="Google Shape;134;p5"/>
            <p:cNvSpPr txBox="1"/>
            <p:nvPr/>
          </p:nvSpPr>
          <p:spPr>
            <a:xfrm>
              <a:off x="2574025" y="1445977"/>
              <a:ext cx="1162200" cy="600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2"/>
                  </a:solidFill>
                  <a:latin typeface="Arial"/>
                  <a:ea typeface="Arial"/>
                  <a:cs typeface="Arial"/>
                  <a:sym typeface="Arial"/>
                </a:rPr>
                <a:t>2.5 months of vehicle manufacturing</a:t>
              </a:r>
              <a:endParaRPr/>
            </a:p>
          </p:txBody>
        </p:sp>
        <p:sp>
          <p:nvSpPr>
            <p:cNvPr id="135" name="Google Shape;135;p5"/>
            <p:cNvSpPr txBox="1"/>
            <p:nvPr/>
          </p:nvSpPr>
          <p:spPr>
            <a:xfrm>
              <a:off x="3854093" y="1160426"/>
              <a:ext cx="912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The show</a:t>
              </a:r>
              <a:endParaRPr/>
            </a:p>
          </p:txBody>
        </p:sp>
        <p:sp>
          <p:nvSpPr>
            <p:cNvPr id="136" name="Google Shape;136;p5"/>
            <p:cNvSpPr txBox="1"/>
            <p:nvPr/>
          </p:nvSpPr>
          <p:spPr>
            <a:xfrm>
              <a:off x="4691493" y="1445977"/>
              <a:ext cx="1107900" cy="43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2"/>
                  </a:solidFill>
                  <a:latin typeface="Arial"/>
                  <a:ea typeface="Arial"/>
                  <a:cs typeface="Arial"/>
                  <a:sym typeface="Arial"/>
                </a:rPr>
                <a:t>10 weeks of exciting races</a:t>
              </a:r>
              <a:endParaRPr/>
            </a:p>
          </p:txBody>
        </p:sp>
        <p:sp>
          <p:nvSpPr>
            <p:cNvPr id="137" name="Google Shape;137;p5"/>
            <p:cNvSpPr txBox="1"/>
            <p:nvPr/>
          </p:nvSpPr>
          <p:spPr>
            <a:xfrm>
              <a:off x="5775731" y="1160426"/>
              <a:ext cx="2340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Staatliches"/>
                  <a:ea typeface="Staatliches"/>
                  <a:cs typeface="Staatliches"/>
                  <a:sym typeface="Staatliches"/>
                </a:rPr>
                <a:t>Episodes release on amazon</a:t>
              </a:r>
              <a:endParaRPr/>
            </a:p>
          </p:txBody>
        </p:sp>
        <p:sp>
          <p:nvSpPr>
            <p:cNvPr id="138" name="Google Shape;138;p5"/>
            <p:cNvSpPr txBox="1"/>
            <p:nvPr/>
          </p:nvSpPr>
          <p:spPr>
            <a:xfrm>
              <a:off x="7998628" y="1449713"/>
              <a:ext cx="954600" cy="600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2"/>
                  </a:solidFill>
                  <a:latin typeface="Arial"/>
                  <a:ea typeface="Arial"/>
                  <a:cs typeface="Arial"/>
                  <a:sym typeface="Arial"/>
                </a:rPr>
                <a:t>10 episodes released every week</a:t>
              </a:r>
              <a:endParaRPr/>
            </a:p>
          </p:txBody>
        </p:sp>
        <p:cxnSp>
          <p:nvCxnSpPr>
            <p:cNvPr id="139" name="Google Shape;139;p5"/>
            <p:cNvCxnSpPr/>
            <p:nvPr/>
          </p:nvCxnSpPr>
          <p:spPr>
            <a:xfrm flipH="1">
              <a:off x="220952" y="1327049"/>
              <a:ext cx="1031100" cy="5400"/>
            </a:xfrm>
            <a:prstGeom prst="straightConnector1">
              <a:avLst/>
            </a:prstGeom>
            <a:noFill/>
            <a:ln cap="flat" cmpd="sng" w="9525">
              <a:solidFill>
                <a:schemeClr val="dk1"/>
              </a:solidFill>
              <a:prstDash val="dash"/>
              <a:round/>
              <a:headEnd len="sm" w="sm" type="none"/>
              <a:tailEnd len="sm" w="sm" type="none"/>
            </a:ln>
          </p:spPr>
        </p:cxnSp>
        <p:cxnSp>
          <p:nvCxnSpPr>
            <p:cNvPr id="140" name="Google Shape;140;p5"/>
            <p:cNvCxnSpPr/>
            <p:nvPr/>
          </p:nvCxnSpPr>
          <p:spPr>
            <a:xfrm flipH="1" rot="10800000">
              <a:off x="2598420" y="1327760"/>
              <a:ext cx="1255800" cy="3900"/>
            </a:xfrm>
            <a:prstGeom prst="straightConnector1">
              <a:avLst/>
            </a:prstGeom>
            <a:noFill/>
            <a:ln cap="flat" cmpd="sng" w="15875">
              <a:solidFill>
                <a:schemeClr val="dk1"/>
              </a:solidFill>
              <a:prstDash val="dash"/>
              <a:round/>
              <a:headEnd len="sm" w="sm" type="none"/>
              <a:tailEnd len="med" w="med" type="stealth"/>
            </a:ln>
          </p:spPr>
        </p:cxnSp>
        <p:cxnSp>
          <p:nvCxnSpPr>
            <p:cNvPr id="141" name="Google Shape;141;p5"/>
            <p:cNvCxnSpPr/>
            <p:nvPr/>
          </p:nvCxnSpPr>
          <p:spPr>
            <a:xfrm>
              <a:off x="4766797" y="1325092"/>
              <a:ext cx="1008900" cy="9300"/>
            </a:xfrm>
            <a:prstGeom prst="straightConnector1">
              <a:avLst/>
            </a:prstGeom>
            <a:noFill/>
            <a:ln cap="flat" cmpd="sng" w="15875">
              <a:solidFill>
                <a:schemeClr val="dk1"/>
              </a:solidFill>
              <a:prstDash val="dash"/>
              <a:round/>
              <a:headEnd len="sm" w="sm" type="none"/>
              <a:tailEnd len="med" w="med" type="stealth"/>
            </a:ln>
          </p:spPr>
        </p:cxnSp>
        <p:cxnSp>
          <p:nvCxnSpPr>
            <p:cNvPr id="142" name="Google Shape;142;p5"/>
            <p:cNvCxnSpPr/>
            <p:nvPr/>
          </p:nvCxnSpPr>
          <p:spPr>
            <a:xfrm rot="10800000">
              <a:off x="8135580" y="1329703"/>
              <a:ext cx="696000" cy="0"/>
            </a:xfrm>
            <a:prstGeom prst="straightConnector1">
              <a:avLst/>
            </a:prstGeom>
            <a:noFill/>
            <a:ln cap="flat" cmpd="sng" w="9525">
              <a:solidFill>
                <a:schemeClr val="dk1"/>
              </a:solidFill>
              <a:prstDash val="dash"/>
              <a:round/>
              <a:headEnd len="sm" w="sm" type="none"/>
              <a:tailEnd len="sm" w="sm" type="none"/>
            </a:ln>
          </p:spPr>
        </p:cxnSp>
        <p:sp>
          <p:nvSpPr>
            <p:cNvPr id="143" name="Google Shape;143;p5"/>
            <p:cNvSpPr txBox="1"/>
            <p:nvPr/>
          </p:nvSpPr>
          <p:spPr>
            <a:xfrm>
              <a:off x="189235" y="1445977"/>
              <a:ext cx="1107900" cy="271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2"/>
                  </a:solidFill>
                  <a:latin typeface="Arial"/>
                  <a:ea typeface="Arial"/>
                  <a:cs typeface="Arial"/>
                  <a:sym typeface="Arial"/>
                </a:rPr>
                <a:t>Extensive R&amp;D</a:t>
              </a:r>
              <a:endParaRPr/>
            </a:p>
          </p:txBody>
        </p:sp>
      </p:grpSp>
      <p:sp>
        <p:nvSpPr>
          <p:cNvPr id="144" name="Google Shape;144;p5"/>
          <p:cNvSpPr/>
          <p:nvPr/>
        </p:nvSpPr>
        <p:spPr>
          <a:xfrm>
            <a:off x="-518160" y="2227894"/>
            <a:ext cx="9743700" cy="873900"/>
          </a:xfrm>
          <a:prstGeom prst="rect">
            <a:avLst/>
          </a:prstGeom>
          <a:solidFill>
            <a:srgbClr val="36464E"/>
          </a:solid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45" name="Google Shape;145;p5"/>
          <p:cNvCxnSpPr>
            <a:stCxn id="144" idx="1"/>
            <a:endCxn id="144" idx="3"/>
          </p:cNvCxnSpPr>
          <p:nvPr/>
        </p:nvCxnSpPr>
        <p:spPr>
          <a:xfrm>
            <a:off x="-518160" y="2664844"/>
            <a:ext cx="9743700" cy="0"/>
          </a:xfrm>
          <a:prstGeom prst="straightConnector1">
            <a:avLst/>
          </a:prstGeom>
          <a:noFill/>
          <a:ln cap="flat" cmpd="sng" w="12700">
            <a:solidFill>
              <a:schemeClr val="accent2"/>
            </a:solidFill>
            <a:prstDash val="lgDash"/>
            <a:round/>
            <a:headEnd len="sm" w="sm" type="none"/>
            <a:tailEnd len="sm" w="sm" type="none"/>
          </a:ln>
        </p:spPr>
      </p:cxnSp>
      <p:pic>
        <p:nvPicPr>
          <p:cNvPr id="146" name="Google Shape;146;p5"/>
          <p:cNvPicPr preferRelativeResize="0"/>
          <p:nvPr/>
        </p:nvPicPr>
        <p:blipFill rotWithShape="1">
          <a:blip r:embed="rId4">
            <a:alphaModFix/>
          </a:blip>
          <a:srcRect b="0" l="0" r="0" t="0"/>
          <a:stretch/>
        </p:blipFill>
        <p:spPr>
          <a:xfrm>
            <a:off x="7472198" y="2002801"/>
            <a:ext cx="1341115" cy="13411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6"/>
          <p:cNvPicPr preferRelativeResize="0"/>
          <p:nvPr/>
        </p:nvPicPr>
        <p:blipFill rotWithShape="1">
          <a:blip r:embed="rId3">
            <a:alphaModFix/>
          </a:blip>
          <a:srcRect b="13539" l="0" r="0" t="0"/>
          <a:stretch/>
        </p:blipFill>
        <p:spPr>
          <a:xfrm>
            <a:off x="-295323" y="801539"/>
            <a:ext cx="4372876" cy="3540421"/>
          </a:xfrm>
          <a:prstGeom prst="rect">
            <a:avLst/>
          </a:prstGeom>
          <a:noFill/>
          <a:ln>
            <a:noFill/>
          </a:ln>
        </p:spPr>
      </p:pic>
      <p:sp>
        <p:nvSpPr>
          <p:cNvPr id="152" name="Google Shape;152;p6"/>
          <p:cNvSpPr txBox="1"/>
          <p:nvPr>
            <p:ph type="ctrTitle"/>
          </p:nvPr>
        </p:nvSpPr>
        <p:spPr>
          <a:xfrm flipH="1">
            <a:off x="5021580" y="346450"/>
            <a:ext cx="29376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Why UK</a:t>
            </a:r>
            <a:endParaRPr/>
          </a:p>
        </p:txBody>
      </p:sp>
      <p:pic>
        <p:nvPicPr>
          <p:cNvPr id="153" name="Google Shape;153;p6"/>
          <p:cNvPicPr preferRelativeResize="0"/>
          <p:nvPr/>
        </p:nvPicPr>
        <p:blipFill rotWithShape="1">
          <a:blip r:embed="rId4">
            <a:alphaModFix/>
          </a:blip>
          <a:srcRect b="0" l="0" r="0" t="0"/>
          <a:stretch/>
        </p:blipFill>
        <p:spPr>
          <a:xfrm>
            <a:off x="3503749" y="1240181"/>
            <a:ext cx="591238" cy="454798"/>
          </a:xfrm>
          <a:prstGeom prst="rect">
            <a:avLst/>
          </a:prstGeom>
          <a:noFill/>
          <a:ln>
            <a:noFill/>
          </a:ln>
        </p:spPr>
      </p:pic>
      <p:sp>
        <p:nvSpPr>
          <p:cNvPr id="154" name="Google Shape;154;p6"/>
          <p:cNvSpPr txBox="1"/>
          <p:nvPr/>
        </p:nvSpPr>
        <p:spPr>
          <a:xfrm>
            <a:off x="4319258" y="1153276"/>
            <a:ext cx="4322100" cy="7311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None/>
            </a:pPr>
            <a:r>
              <a:rPr b="0" i="0" lang="en-US" sz="1600" u="none" cap="none" strike="noStrike">
                <a:solidFill>
                  <a:schemeClr val="accent4"/>
                </a:solidFill>
                <a:latin typeface="Arial"/>
                <a:ea typeface="Arial"/>
                <a:cs typeface="Arial"/>
                <a:sym typeface="Arial"/>
              </a:rPr>
              <a:t>Tracks and Proximity</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UK is home to a lot of historic tracks</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All Tracks are within 3 hours of Production Facility</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Closeness to Urban cities like London will help boost Ticket Sales</a:t>
            </a:r>
            <a:endParaRPr/>
          </a:p>
        </p:txBody>
      </p:sp>
      <p:sp>
        <p:nvSpPr>
          <p:cNvPr id="155" name="Google Shape;155;p6"/>
          <p:cNvSpPr txBox="1"/>
          <p:nvPr/>
        </p:nvSpPr>
        <p:spPr>
          <a:xfrm>
            <a:off x="4319258" y="3768458"/>
            <a:ext cx="4313700" cy="7311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None/>
            </a:pPr>
            <a:r>
              <a:rPr b="0" i="0" lang="en-US" sz="1600" u="none" cap="none" strike="noStrike">
                <a:solidFill>
                  <a:schemeClr val="accent4"/>
                </a:solidFill>
                <a:latin typeface="Arial"/>
                <a:ea typeface="Arial"/>
                <a:cs typeface="Arial"/>
                <a:sym typeface="Arial"/>
              </a:rPr>
              <a:t>Manufacturing</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£3B investment is made in the Automotive sector every year</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£15.3B value is added to the UK economy every year </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Closeness to the motorsports industry belt will reduce logistic costs</a:t>
            </a:r>
            <a:endParaRPr/>
          </a:p>
        </p:txBody>
      </p:sp>
      <p:sp>
        <p:nvSpPr>
          <p:cNvPr id="156" name="Google Shape;156;p6"/>
          <p:cNvSpPr txBox="1"/>
          <p:nvPr/>
        </p:nvSpPr>
        <p:spPr>
          <a:xfrm>
            <a:off x="4319258" y="2889037"/>
            <a:ext cx="4322100" cy="7311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None/>
            </a:pPr>
            <a:r>
              <a:rPr b="0" i="0" lang="en-US" sz="1600" u="none" cap="none" strike="noStrike">
                <a:solidFill>
                  <a:schemeClr val="accent4"/>
                </a:solidFill>
                <a:latin typeface="Arial"/>
                <a:ea typeface="Arial"/>
                <a:cs typeface="Arial"/>
                <a:sym typeface="Arial"/>
              </a:rPr>
              <a:t>Motorsports Enthusiasts</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13M formula racing enthusiasts are present in England </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350k people visited British Grand Prix in 2019</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It is rapidly growing audience among UK Youth</a:t>
            </a:r>
            <a:endParaRPr/>
          </a:p>
        </p:txBody>
      </p:sp>
      <p:pic>
        <p:nvPicPr>
          <p:cNvPr id="157" name="Google Shape;157;p6"/>
          <p:cNvPicPr preferRelativeResize="0"/>
          <p:nvPr/>
        </p:nvPicPr>
        <p:blipFill rotWithShape="1">
          <a:blip r:embed="rId5">
            <a:alphaModFix/>
          </a:blip>
          <a:srcRect b="12577" l="0" r="0" t="8221"/>
          <a:stretch/>
        </p:blipFill>
        <p:spPr>
          <a:xfrm>
            <a:off x="8326514" y="427800"/>
            <a:ext cx="561046" cy="444371"/>
          </a:xfrm>
          <a:prstGeom prst="rect">
            <a:avLst/>
          </a:prstGeom>
          <a:noFill/>
          <a:ln>
            <a:noFill/>
          </a:ln>
        </p:spPr>
      </p:pic>
      <p:pic>
        <p:nvPicPr>
          <p:cNvPr descr="A picture containing shape&#10;&#10;Description automatically generated" id="158" name="Google Shape;158;p6"/>
          <p:cNvPicPr preferRelativeResize="0"/>
          <p:nvPr/>
        </p:nvPicPr>
        <p:blipFill rotWithShape="1">
          <a:blip r:embed="rId6">
            <a:alphaModFix/>
          </a:blip>
          <a:srcRect b="12709" l="0" r="0" t="0"/>
          <a:stretch/>
        </p:blipFill>
        <p:spPr>
          <a:xfrm>
            <a:off x="3511464" y="3919426"/>
            <a:ext cx="575806" cy="502625"/>
          </a:xfrm>
          <a:prstGeom prst="rect">
            <a:avLst/>
          </a:prstGeom>
          <a:noFill/>
          <a:ln>
            <a:noFill/>
          </a:ln>
        </p:spPr>
      </p:pic>
      <p:pic>
        <p:nvPicPr>
          <p:cNvPr descr="A picture containing shape&#10;&#10;Description automatically generated" id="159" name="Google Shape;159;p6"/>
          <p:cNvPicPr preferRelativeResize="0"/>
          <p:nvPr/>
        </p:nvPicPr>
        <p:blipFill rotWithShape="1">
          <a:blip r:embed="rId7">
            <a:alphaModFix/>
          </a:blip>
          <a:srcRect b="12549" l="0" r="0" t="0"/>
          <a:stretch/>
        </p:blipFill>
        <p:spPr>
          <a:xfrm>
            <a:off x="3505701" y="2994994"/>
            <a:ext cx="587333" cy="513630"/>
          </a:xfrm>
          <a:prstGeom prst="rect">
            <a:avLst/>
          </a:prstGeom>
          <a:noFill/>
          <a:ln>
            <a:noFill/>
          </a:ln>
        </p:spPr>
      </p:pic>
      <p:pic>
        <p:nvPicPr>
          <p:cNvPr id="160" name="Google Shape;160;p6"/>
          <p:cNvPicPr preferRelativeResize="0"/>
          <p:nvPr/>
        </p:nvPicPr>
        <p:blipFill rotWithShape="1">
          <a:blip r:embed="rId8">
            <a:alphaModFix/>
          </a:blip>
          <a:srcRect b="13904" l="0" r="0" t="0"/>
          <a:stretch/>
        </p:blipFill>
        <p:spPr>
          <a:xfrm>
            <a:off x="3600866" y="2187955"/>
            <a:ext cx="397003" cy="427234"/>
          </a:xfrm>
          <a:prstGeom prst="rect">
            <a:avLst/>
          </a:prstGeom>
          <a:noFill/>
          <a:ln>
            <a:noFill/>
          </a:ln>
        </p:spPr>
      </p:pic>
      <p:sp>
        <p:nvSpPr>
          <p:cNvPr id="161" name="Google Shape;161;p6"/>
          <p:cNvSpPr txBox="1"/>
          <p:nvPr/>
        </p:nvSpPr>
        <p:spPr>
          <a:xfrm>
            <a:off x="4319258" y="2021156"/>
            <a:ext cx="4330800" cy="7311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None/>
            </a:pPr>
            <a:r>
              <a:rPr b="0" i="0" lang="en-US" sz="1600" u="none" cap="none" strike="noStrike">
                <a:solidFill>
                  <a:schemeClr val="accent4"/>
                </a:solidFill>
                <a:latin typeface="Arial"/>
                <a:ea typeface="Arial"/>
                <a:cs typeface="Arial"/>
                <a:sym typeface="Arial"/>
              </a:rPr>
              <a:t>Influencer Following</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UK has an abundance of Influencers with Millions of followers</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66% of total Population or 45M people use Social Media in UK</a:t>
            </a:r>
            <a:endParaRPr/>
          </a:p>
          <a:p>
            <a:pPr indent="-171450" lvl="0" marL="171450" marR="0" rtl="0" algn="just">
              <a:lnSpc>
                <a:spcPct val="100000"/>
              </a:lnSpc>
              <a:spcBef>
                <a:spcPts val="0"/>
              </a:spcBef>
              <a:spcAft>
                <a:spcPts val="0"/>
              </a:spcAft>
              <a:buClr>
                <a:srgbClr val="000000"/>
              </a:buClr>
              <a:buSzPts val="1050"/>
              <a:buFont typeface="Arial"/>
              <a:buChar char="•"/>
            </a:pPr>
            <a:r>
              <a:rPr b="0" i="0" lang="en-US" sz="1050" u="none" cap="none" strike="noStrike">
                <a:solidFill>
                  <a:schemeClr val="lt1"/>
                </a:solidFill>
                <a:latin typeface="Arial"/>
                <a:ea typeface="Arial"/>
                <a:cs typeface="Arial"/>
                <a:sym typeface="Arial"/>
              </a:rPr>
              <a:t>Higher Social Media Engagement than most Countries</a:t>
            </a:r>
            <a:endParaRPr/>
          </a:p>
        </p:txBody>
      </p:sp>
      <p:sp>
        <p:nvSpPr>
          <p:cNvPr id="162" name="Google Shape;162;p6"/>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a:t>
            </a:r>
            <a:r>
              <a:rPr b="0" i="0" lang="en-US" sz="800" u="none" cap="none" strike="noStrike">
                <a:solidFill>
                  <a:schemeClr val="dk1"/>
                </a:solidFill>
                <a:latin typeface="Aharoni"/>
                <a:ea typeface="Aharoni"/>
                <a:cs typeface="Aharoni"/>
                <a:sym typeface="Aharoni"/>
              </a:rPr>
              <a:t>LOCATION</a:t>
            </a:r>
            <a:r>
              <a:rPr b="0" i="0" lang="en-US" sz="800" u="none" cap="none" strike="noStrike">
                <a:solidFill>
                  <a:schemeClr val="accent5"/>
                </a:solidFill>
                <a:latin typeface="Aharoni"/>
                <a:ea typeface="Aharoni"/>
                <a:cs typeface="Aharoni"/>
                <a:sym typeface="Aharoni"/>
              </a:rPr>
              <a:t> – INVESTMENT – DEMOGRAPHIC – MARKETING STRATEGIES – COMPETITOR ANALYSIS – FINANCE </a:t>
            </a:r>
            <a:endParaRPr/>
          </a:p>
        </p:txBody>
      </p:sp>
      <p:pic>
        <p:nvPicPr>
          <p:cNvPr id="163" name="Google Shape;163;p6"/>
          <p:cNvPicPr preferRelativeResize="0"/>
          <p:nvPr/>
        </p:nvPicPr>
        <p:blipFill rotWithShape="1">
          <a:blip r:embed="rId9">
            <a:alphaModFix/>
          </a:blip>
          <a:srcRect b="0" l="0" r="0" t="0"/>
          <a:stretch/>
        </p:blipFill>
        <p:spPr>
          <a:xfrm>
            <a:off x="2417602" y="3259885"/>
            <a:ext cx="117829" cy="178367"/>
          </a:xfrm>
          <a:prstGeom prst="rect">
            <a:avLst/>
          </a:prstGeom>
          <a:noFill/>
          <a:ln>
            <a:noFill/>
          </a:ln>
        </p:spPr>
      </p:pic>
      <p:sp>
        <p:nvSpPr>
          <p:cNvPr id="164" name="Google Shape;164;p6"/>
          <p:cNvSpPr/>
          <p:nvPr/>
        </p:nvSpPr>
        <p:spPr>
          <a:xfrm>
            <a:off x="1225269" y="4194910"/>
            <a:ext cx="1708500" cy="215400"/>
          </a:xfrm>
          <a:prstGeom prst="rect">
            <a:avLst/>
          </a:prstGeom>
          <a:solidFill>
            <a:srgbClr val="37474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50" u="none" cap="none" strike="noStrike">
                <a:solidFill>
                  <a:schemeClr val="accent3"/>
                </a:solidFill>
                <a:latin typeface="Arial"/>
                <a:ea typeface="Arial"/>
                <a:cs typeface="Arial"/>
                <a:sym typeface="Arial"/>
              </a:rPr>
              <a:t>Headquarters in London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ph type="ctrTitle"/>
          </p:nvPr>
        </p:nvSpPr>
        <p:spPr>
          <a:xfrm flipH="1">
            <a:off x="4661280" y="346450"/>
            <a:ext cx="32979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Investment breakdown</a:t>
            </a:r>
            <a:endParaRPr/>
          </a:p>
        </p:txBody>
      </p:sp>
      <p:pic>
        <p:nvPicPr>
          <p:cNvPr id="170" name="Google Shape;170;p7"/>
          <p:cNvPicPr preferRelativeResize="0"/>
          <p:nvPr/>
        </p:nvPicPr>
        <p:blipFill rotWithShape="1">
          <a:blip r:embed="rId3">
            <a:alphaModFix/>
          </a:blip>
          <a:srcRect b="0" l="0" r="0" t="0"/>
          <a:stretch/>
        </p:blipFill>
        <p:spPr>
          <a:xfrm>
            <a:off x="608311" y="1483910"/>
            <a:ext cx="977712" cy="1108745"/>
          </a:xfrm>
          <a:prstGeom prst="rect">
            <a:avLst/>
          </a:prstGeom>
          <a:noFill/>
          <a:ln>
            <a:noFill/>
          </a:ln>
        </p:spPr>
      </p:pic>
      <p:pic>
        <p:nvPicPr>
          <p:cNvPr id="171" name="Google Shape;171;p7"/>
          <p:cNvPicPr preferRelativeResize="0"/>
          <p:nvPr/>
        </p:nvPicPr>
        <p:blipFill rotWithShape="1">
          <a:blip r:embed="rId4">
            <a:alphaModFix/>
          </a:blip>
          <a:srcRect b="0" l="0" r="0" t="0"/>
          <a:stretch/>
        </p:blipFill>
        <p:spPr>
          <a:xfrm>
            <a:off x="521300" y="3187905"/>
            <a:ext cx="1246075" cy="1234747"/>
          </a:xfrm>
          <a:prstGeom prst="rect">
            <a:avLst/>
          </a:prstGeom>
          <a:noFill/>
          <a:ln>
            <a:noFill/>
          </a:ln>
        </p:spPr>
      </p:pic>
      <p:pic>
        <p:nvPicPr>
          <p:cNvPr id="172" name="Google Shape;172;p7"/>
          <p:cNvPicPr preferRelativeResize="0"/>
          <p:nvPr/>
        </p:nvPicPr>
        <p:blipFill rotWithShape="1">
          <a:blip r:embed="rId5">
            <a:alphaModFix/>
          </a:blip>
          <a:srcRect b="0" l="0" r="0" t="0"/>
          <a:stretch/>
        </p:blipFill>
        <p:spPr>
          <a:xfrm>
            <a:off x="1097167" y="2038283"/>
            <a:ext cx="591539" cy="593226"/>
          </a:xfrm>
          <a:prstGeom prst="rect">
            <a:avLst/>
          </a:prstGeom>
          <a:noFill/>
          <a:ln>
            <a:noFill/>
          </a:ln>
        </p:spPr>
      </p:pic>
      <p:sp>
        <p:nvSpPr>
          <p:cNvPr id="173" name="Google Shape;173;p7"/>
          <p:cNvSpPr/>
          <p:nvPr/>
        </p:nvSpPr>
        <p:spPr>
          <a:xfrm rot="5400000">
            <a:off x="3744629" y="3002228"/>
            <a:ext cx="3199388" cy="75263"/>
          </a:xfrm>
          <a:custGeom>
            <a:rect b="b" l="l" r="r" t="t"/>
            <a:pathLst>
              <a:path extrusionOk="0" h="69850" w="3635668">
                <a:moveTo>
                  <a:pt x="3344838" y="0"/>
                </a:moveTo>
                <a:lnTo>
                  <a:pt x="0" y="0"/>
                </a:lnTo>
                <a:lnTo>
                  <a:pt x="0" y="69850"/>
                </a:lnTo>
                <a:lnTo>
                  <a:pt x="3635668" y="69850"/>
                </a:lnTo>
                <a:lnTo>
                  <a:pt x="3635668" y="0"/>
                </a:lnTo>
                <a:close/>
              </a:path>
            </a:pathLst>
          </a:custGeom>
          <a:solidFill>
            <a:srgbClr val="3C4D56"/>
          </a:solidFill>
          <a:ln>
            <a:noFill/>
          </a:ln>
        </p:spPr>
      </p:sp>
      <p:pic>
        <p:nvPicPr>
          <p:cNvPr id="174" name="Google Shape;174;p7"/>
          <p:cNvPicPr preferRelativeResize="0"/>
          <p:nvPr/>
        </p:nvPicPr>
        <p:blipFill rotWithShape="1">
          <a:blip r:embed="rId6">
            <a:alphaModFix/>
          </a:blip>
          <a:srcRect b="0" l="0" r="0" t="0"/>
          <a:stretch/>
        </p:blipFill>
        <p:spPr>
          <a:xfrm>
            <a:off x="568428" y="3686751"/>
            <a:ext cx="575908" cy="577556"/>
          </a:xfrm>
          <a:prstGeom prst="rect">
            <a:avLst/>
          </a:prstGeom>
          <a:noFill/>
          <a:ln>
            <a:noFill/>
          </a:ln>
        </p:spPr>
      </p:pic>
      <p:sp>
        <p:nvSpPr>
          <p:cNvPr id="175" name="Google Shape;175;p7"/>
          <p:cNvSpPr txBox="1"/>
          <p:nvPr/>
        </p:nvSpPr>
        <p:spPr>
          <a:xfrm>
            <a:off x="2494194" y="1528776"/>
            <a:ext cx="991800" cy="648600"/>
          </a:xfrm>
          <a:prstGeom prst="rect">
            <a:avLst/>
          </a:prstGeom>
          <a:noFill/>
          <a:ln>
            <a:noFill/>
          </a:ln>
        </p:spPr>
        <p:txBody>
          <a:bodyPr anchorCtr="0" anchor="t" bIns="0" lIns="0" spcFirstLastPara="1" rIns="0" wrap="square" tIns="0">
            <a:spAutoFit/>
          </a:bodyPr>
          <a:lstStyle/>
          <a:p>
            <a:pPr indent="0" lvl="0" marL="0" marR="0" rtl="0" algn="ctr">
              <a:lnSpc>
                <a:spcPct val="102416"/>
              </a:lnSpc>
              <a:spcBef>
                <a:spcPts val="0"/>
              </a:spcBef>
              <a:spcAft>
                <a:spcPts val="0"/>
              </a:spcAft>
              <a:buNone/>
            </a:pPr>
            <a:r>
              <a:rPr b="0" i="0" lang="en-US" sz="4800" u="none" cap="none" strike="noStrike">
                <a:solidFill>
                  <a:srgbClr val="47C7AB"/>
                </a:solidFill>
                <a:latin typeface="Staatliches"/>
                <a:ea typeface="Staatliches"/>
                <a:cs typeface="Staatliches"/>
                <a:sym typeface="Staatliches"/>
              </a:rPr>
              <a:t>3.5M</a:t>
            </a:r>
            <a:endParaRPr/>
          </a:p>
        </p:txBody>
      </p:sp>
      <p:sp>
        <p:nvSpPr>
          <p:cNvPr id="176" name="Google Shape;176;p7"/>
          <p:cNvSpPr txBox="1"/>
          <p:nvPr/>
        </p:nvSpPr>
        <p:spPr>
          <a:xfrm>
            <a:off x="2063987" y="2107891"/>
            <a:ext cx="2671200" cy="585600"/>
          </a:xfrm>
          <a:prstGeom prst="rect">
            <a:avLst/>
          </a:prstGeom>
          <a:noFill/>
          <a:ln>
            <a:noFill/>
          </a:ln>
        </p:spPr>
        <p:txBody>
          <a:bodyPr anchorCtr="0" anchor="t" bIns="0" lIns="0" spcFirstLastPara="1" rIns="0" wrap="square" tIns="0">
            <a:spAutoFit/>
          </a:bodyPr>
          <a:lstStyle/>
          <a:p>
            <a:pPr indent="0" lvl="0" marL="0" marR="0" rtl="0" algn="l">
              <a:lnSpc>
                <a:spcPct val="99545"/>
              </a:lnSpc>
              <a:spcBef>
                <a:spcPts val="0"/>
              </a:spcBef>
              <a:spcAft>
                <a:spcPts val="0"/>
              </a:spcAft>
              <a:buNone/>
            </a:pPr>
            <a:r>
              <a:rPr b="0" i="0" lang="en-US" sz="4400" u="none" cap="none" strike="noStrike">
                <a:solidFill>
                  <a:srgbClr val="364751"/>
                </a:solidFill>
                <a:latin typeface="Staatliches"/>
                <a:ea typeface="Staatliches"/>
                <a:cs typeface="Staatliches"/>
                <a:sym typeface="Staatliches"/>
              </a:rPr>
              <a:t>INVESTMENT </a:t>
            </a:r>
            <a:endParaRPr/>
          </a:p>
        </p:txBody>
      </p:sp>
      <p:sp>
        <p:nvSpPr>
          <p:cNvPr id="177" name="Google Shape;177;p7"/>
          <p:cNvSpPr txBox="1"/>
          <p:nvPr/>
        </p:nvSpPr>
        <p:spPr>
          <a:xfrm>
            <a:off x="1964868" y="3230800"/>
            <a:ext cx="1208700" cy="648600"/>
          </a:xfrm>
          <a:prstGeom prst="rect">
            <a:avLst/>
          </a:prstGeom>
          <a:noFill/>
          <a:ln>
            <a:noFill/>
          </a:ln>
        </p:spPr>
        <p:txBody>
          <a:bodyPr anchorCtr="0" anchor="t" bIns="0" lIns="0" spcFirstLastPara="1" rIns="0" wrap="square" tIns="0">
            <a:spAutoFit/>
          </a:bodyPr>
          <a:lstStyle/>
          <a:p>
            <a:pPr indent="0" lvl="0" marL="0" marR="0" rtl="0" algn="ctr">
              <a:lnSpc>
                <a:spcPct val="102416"/>
              </a:lnSpc>
              <a:spcBef>
                <a:spcPts val="0"/>
              </a:spcBef>
              <a:spcAft>
                <a:spcPts val="0"/>
              </a:spcAft>
              <a:buNone/>
            </a:pPr>
            <a:r>
              <a:rPr b="0" i="0" lang="en-US" sz="4800" u="none" cap="none" strike="noStrike">
                <a:solidFill>
                  <a:srgbClr val="47C7AB"/>
                </a:solidFill>
                <a:latin typeface="Staatliches"/>
                <a:ea typeface="Staatliches"/>
                <a:cs typeface="Staatliches"/>
                <a:sym typeface="Staatliches"/>
              </a:rPr>
              <a:t>30%</a:t>
            </a:r>
            <a:endParaRPr/>
          </a:p>
        </p:txBody>
      </p:sp>
      <p:sp>
        <p:nvSpPr>
          <p:cNvPr id="178" name="Google Shape;178;p7"/>
          <p:cNvSpPr txBox="1"/>
          <p:nvPr/>
        </p:nvSpPr>
        <p:spPr>
          <a:xfrm>
            <a:off x="2063630" y="3768388"/>
            <a:ext cx="1766400" cy="585600"/>
          </a:xfrm>
          <a:prstGeom prst="rect">
            <a:avLst/>
          </a:prstGeom>
          <a:noFill/>
          <a:ln>
            <a:noFill/>
          </a:ln>
        </p:spPr>
        <p:txBody>
          <a:bodyPr anchorCtr="0" anchor="t" bIns="0" lIns="0" spcFirstLastPara="1" rIns="0" wrap="square" tIns="0">
            <a:spAutoFit/>
          </a:bodyPr>
          <a:lstStyle/>
          <a:p>
            <a:pPr indent="0" lvl="0" marL="0" marR="0" rtl="0" algn="l">
              <a:lnSpc>
                <a:spcPct val="99545"/>
              </a:lnSpc>
              <a:spcBef>
                <a:spcPts val="0"/>
              </a:spcBef>
              <a:spcAft>
                <a:spcPts val="0"/>
              </a:spcAft>
              <a:buNone/>
            </a:pPr>
            <a:r>
              <a:rPr b="0" i="0" lang="en-US" sz="4400" u="none" cap="none" strike="noStrike">
                <a:solidFill>
                  <a:srgbClr val="364751"/>
                </a:solidFill>
                <a:latin typeface="Staatliches"/>
                <a:ea typeface="Staatliches"/>
                <a:cs typeface="Staatliches"/>
                <a:sym typeface="Staatliches"/>
              </a:rPr>
              <a:t>EQUITY</a:t>
            </a:r>
            <a:endParaRPr/>
          </a:p>
        </p:txBody>
      </p:sp>
      <p:sp>
        <p:nvSpPr>
          <p:cNvPr id="179" name="Google Shape;179;p7"/>
          <p:cNvSpPr txBox="1"/>
          <p:nvPr/>
        </p:nvSpPr>
        <p:spPr>
          <a:xfrm>
            <a:off x="1864964" y="1427329"/>
            <a:ext cx="578700" cy="743700"/>
          </a:xfrm>
          <a:prstGeom prst="rect">
            <a:avLst/>
          </a:prstGeom>
          <a:noFill/>
          <a:ln>
            <a:noFill/>
          </a:ln>
        </p:spPr>
        <p:txBody>
          <a:bodyPr anchorCtr="0" anchor="t" bIns="0" lIns="0" spcFirstLastPara="1" rIns="0" wrap="square" tIns="0">
            <a:spAutoFit/>
          </a:bodyPr>
          <a:lstStyle/>
          <a:p>
            <a:pPr indent="0" lvl="0" marL="0" marR="0" rtl="0" algn="ctr">
              <a:lnSpc>
                <a:spcPct val="107833"/>
              </a:lnSpc>
              <a:spcBef>
                <a:spcPts val="0"/>
              </a:spcBef>
              <a:spcAft>
                <a:spcPts val="0"/>
              </a:spcAft>
              <a:buNone/>
            </a:pPr>
            <a:r>
              <a:rPr b="1" i="0" lang="en-US" sz="5400" u="none" cap="none" strike="noStrike">
                <a:solidFill>
                  <a:srgbClr val="364751"/>
                </a:solidFill>
                <a:latin typeface="Arimo"/>
                <a:ea typeface="Arimo"/>
                <a:cs typeface="Arimo"/>
                <a:sym typeface="Arimo"/>
              </a:rPr>
              <a:t> </a:t>
            </a:r>
            <a:r>
              <a:rPr b="0" i="0" lang="en-US" sz="4800" u="none" cap="none" strike="noStrike">
                <a:solidFill>
                  <a:srgbClr val="47C7AB"/>
                </a:solidFill>
                <a:latin typeface="Staatliches"/>
                <a:ea typeface="Staatliches"/>
                <a:cs typeface="Staatliches"/>
                <a:sym typeface="Staatliches"/>
              </a:rPr>
              <a:t>£</a:t>
            </a:r>
            <a:endParaRPr/>
          </a:p>
        </p:txBody>
      </p:sp>
      <p:grpSp>
        <p:nvGrpSpPr>
          <p:cNvPr id="180" name="Google Shape;180;p7"/>
          <p:cNvGrpSpPr/>
          <p:nvPr/>
        </p:nvGrpSpPr>
        <p:grpSpPr>
          <a:xfrm>
            <a:off x="5161221" y="2600550"/>
            <a:ext cx="3343490" cy="814168"/>
            <a:chOff x="5161221" y="2600550"/>
            <a:chExt cx="3343490" cy="814168"/>
          </a:xfrm>
        </p:grpSpPr>
        <p:sp>
          <p:nvSpPr>
            <p:cNvPr id="181" name="Google Shape;181;p7"/>
            <p:cNvSpPr/>
            <p:nvPr/>
          </p:nvSpPr>
          <p:spPr>
            <a:xfrm flipH="1">
              <a:off x="5164812" y="2600550"/>
              <a:ext cx="3339900" cy="727200"/>
            </a:xfrm>
            <a:prstGeom prst="rect">
              <a:avLst/>
            </a:prstGeom>
            <a:solidFill>
              <a:srgbClr val="1FB299"/>
            </a:solidFill>
            <a:ln>
              <a:noFill/>
            </a:ln>
          </p:spPr>
          <p:txBody>
            <a:bodyPr anchorCtr="0" anchor="ctr" bIns="45700" lIns="274300" spcFirstLastPara="1" rIns="274300" wrap="square" tIns="45700">
              <a:noAutofit/>
            </a:bodyPr>
            <a:lstStyle/>
            <a:p>
              <a:pPr indent="0" lvl="0" marL="0" marR="0" rtl="0" algn="l">
                <a:lnSpc>
                  <a:spcPct val="136500"/>
                </a:lnSpc>
                <a:spcBef>
                  <a:spcPts val="0"/>
                </a:spcBef>
                <a:spcAft>
                  <a:spcPts val="0"/>
                </a:spcAft>
                <a:buNone/>
              </a:pPr>
              <a:r>
                <a:rPr b="0" i="0" lang="en-US" sz="1400" u="none" cap="none" strike="noStrike">
                  <a:solidFill>
                    <a:srgbClr val="FFFFFF"/>
                  </a:solidFill>
                  <a:latin typeface="Arial"/>
                  <a:ea typeface="Arial"/>
                  <a:cs typeface="Arial"/>
                  <a:sym typeface="Arial"/>
                </a:rPr>
                <a:t>TRACK AND LOGISTICS</a:t>
              </a:r>
              <a:endParaRPr/>
            </a:p>
          </p:txBody>
        </p:sp>
        <p:sp>
          <p:nvSpPr>
            <p:cNvPr id="182" name="Google Shape;182;p7"/>
            <p:cNvSpPr/>
            <p:nvPr/>
          </p:nvSpPr>
          <p:spPr>
            <a:xfrm flipH="1" rot="-5400000">
              <a:off x="5189571" y="3299368"/>
              <a:ext cx="87000" cy="143700"/>
            </a:xfrm>
            <a:prstGeom prst="rtTriangle">
              <a:avLst/>
            </a:prstGeom>
            <a:solidFill>
              <a:srgbClr val="75757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183" name="Google Shape;183;p7"/>
          <p:cNvGrpSpPr/>
          <p:nvPr/>
        </p:nvGrpSpPr>
        <p:grpSpPr>
          <a:xfrm>
            <a:off x="5163127" y="1541315"/>
            <a:ext cx="3340033" cy="813296"/>
            <a:chOff x="5163127" y="1541315"/>
            <a:chExt cx="3340033" cy="813296"/>
          </a:xfrm>
        </p:grpSpPr>
        <p:sp>
          <p:nvSpPr>
            <p:cNvPr id="184" name="Google Shape;184;p7"/>
            <p:cNvSpPr/>
            <p:nvPr/>
          </p:nvSpPr>
          <p:spPr>
            <a:xfrm flipH="1">
              <a:off x="5163260" y="1541315"/>
              <a:ext cx="3339900" cy="727200"/>
            </a:xfrm>
            <a:prstGeom prst="rect">
              <a:avLst/>
            </a:prstGeom>
            <a:solidFill>
              <a:srgbClr val="178673"/>
            </a:solidFill>
            <a:ln>
              <a:noFill/>
            </a:ln>
          </p:spPr>
          <p:txBody>
            <a:bodyPr anchorCtr="0" anchor="ctr" bIns="45700" lIns="274300" spcFirstLastPara="1" rIns="274300" wrap="square" tIns="45700">
              <a:noAutofit/>
            </a:bodyPr>
            <a:lstStyle/>
            <a:p>
              <a:pPr indent="0" lvl="0" marL="0" marR="0" rtl="0" algn="l">
                <a:lnSpc>
                  <a:spcPct val="131000"/>
                </a:lnSpc>
                <a:spcBef>
                  <a:spcPts val="0"/>
                </a:spcBef>
                <a:spcAft>
                  <a:spcPts val="0"/>
                </a:spcAft>
                <a:buNone/>
              </a:pPr>
              <a:r>
                <a:rPr b="0" i="0" lang="en-US" sz="1400" u="none" cap="none" strike="noStrike">
                  <a:solidFill>
                    <a:srgbClr val="FFFFFF"/>
                  </a:solidFill>
                  <a:latin typeface="Arial"/>
                  <a:ea typeface="Arial"/>
                  <a:cs typeface="Arial"/>
                  <a:sym typeface="Arial"/>
                </a:rPr>
                <a:t>HEADQUARTERS AND </a:t>
              </a:r>
              <a:endParaRPr/>
            </a:p>
            <a:p>
              <a:pPr indent="0" lvl="0" marL="0" marR="0" rtl="0" algn="l">
                <a:lnSpc>
                  <a:spcPct val="131000"/>
                </a:lnSpc>
                <a:spcBef>
                  <a:spcPts val="0"/>
                </a:spcBef>
                <a:spcAft>
                  <a:spcPts val="0"/>
                </a:spcAft>
                <a:buNone/>
              </a:pPr>
              <a:r>
                <a:rPr b="0" i="0" lang="en-US" sz="1400" u="none" cap="none" strike="noStrike">
                  <a:solidFill>
                    <a:srgbClr val="FFFFFF"/>
                  </a:solidFill>
                  <a:latin typeface="Arial"/>
                  <a:ea typeface="Arial"/>
                  <a:cs typeface="Arial"/>
                  <a:sym typeface="Arial"/>
                </a:rPr>
                <a:t>PRODUCTION FACILITY</a:t>
              </a:r>
              <a:endParaRPr/>
            </a:p>
          </p:txBody>
        </p:sp>
        <p:sp>
          <p:nvSpPr>
            <p:cNvPr id="185" name="Google Shape;185;p7"/>
            <p:cNvSpPr/>
            <p:nvPr/>
          </p:nvSpPr>
          <p:spPr>
            <a:xfrm flipH="1" rot="-5400000">
              <a:off x="5191477" y="2239262"/>
              <a:ext cx="87000" cy="143700"/>
            </a:xfrm>
            <a:prstGeom prst="rtTriangle">
              <a:avLst/>
            </a:prstGeom>
            <a:solidFill>
              <a:srgbClr val="70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pic>
        <p:nvPicPr>
          <p:cNvPr descr="A picture containing shape&#10;&#10;Description automatically generated" id="186" name="Google Shape;186;p7"/>
          <p:cNvPicPr preferRelativeResize="0"/>
          <p:nvPr/>
        </p:nvPicPr>
        <p:blipFill rotWithShape="1">
          <a:blip r:embed="rId7">
            <a:alphaModFix/>
          </a:blip>
          <a:srcRect b="14806" l="0" r="0" t="0"/>
          <a:stretch/>
        </p:blipFill>
        <p:spPr>
          <a:xfrm>
            <a:off x="8358937" y="433126"/>
            <a:ext cx="512288" cy="436438"/>
          </a:xfrm>
          <a:prstGeom prst="rect">
            <a:avLst/>
          </a:prstGeom>
          <a:noFill/>
          <a:ln>
            <a:noFill/>
          </a:ln>
        </p:spPr>
      </p:pic>
      <p:grpSp>
        <p:nvGrpSpPr>
          <p:cNvPr id="187" name="Google Shape;187;p7"/>
          <p:cNvGrpSpPr/>
          <p:nvPr/>
        </p:nvGrpSpPr>
        <p:grpSpPr>
          <a:xfrm>
            <a:off x="5161221" y="3658753"/>
            <a:ext cx="3343490" cy="814168"/>
            <a:chOff x="5161221" y="3658753"/>
            <a:chExt cx="3343490" cy="814168"/>
          </a:xfrm>
        </p:grpSpPr>
        <p:sp>
          <p:nvSpPr>
            <p:cNvPr id="188" name="Google Shape;188;p7"/>
            <p:cNvSpPr/>
            <p:nvPr/>
          </p:nvSpPr>
          <p:spPr>
            <a:xfrm flipH="1" rot="-5400000">
              <a:off x="5189571" y="4357571"/>
              <a:ext cx="87000" cy="143700"/>
            </a:xfrm>
            <a:prstGeom prst="rtTriangle">
              <a:avLst/>
            </a:prstGeom>
            <a:solidFill>
              <a:srgbClr val="75757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89" name="Google Shape;189;p7"/>
            <p:cNvSpPr/>
            <p:nvPr/>
          </p:nvSpPr>
          <p:spPr>
            <a:xfrm flipH="1">
              <a:off x="5164812" y="3658753"/>
              <a:ext cx="3339900" cy="727200"/>
            </a:xfrm>
            <a:prstGeom prst="rect">
              <a:avLst/>
            </a:prstGeom>
            <a:solidFill>
              <a:srgbClr val="2FDFC2"/>
            </a:solidFill>
            <a:ln>
              <a:noFill/>
            </a:ln>
          </p:spPr>
          <p:txBody>
            <a:bodyPr anchorCtr="0" anchor="ctr" bIns="45700" lIns="274300" spcFirstLastPara="1" rIns="274300" wrap="square" tIns="45700">
              <a:noAutofit/>
            </a:bodyPr>
            <a:lstStyle/>
            <a:p>
              <a:pPr indent="0" lvl="0" marL="0" marR="0" rtl="0" algn="l">
                <a:lnSpc>
                  <a:spcPct val="144733"/>
                </a:lnSpc>
                <a:spcBef>
                  <a:spcPts val="0"/>
                </a:spcBef>
                <a:spcAft>
                  <a:spcPts val="0"/>
                </a:spcAft>
                <a:buNone/>
              </a:pPr>
              <a:r>
                <a:rPr b="0" i="0" lang="en-US" sz="1500" u="none" cap="none" strike="noStrike">
                  <a:solidFill>
                    <a:srgbClr val="FFFFFF"/>
                  </a:solidFill>
                  <a:latin typeface="Arial"/>
                  <a:ea typeface="Arial"/>
                  <a:cs typeface="Arial"/>
                  <a:sym typeface="Arial"/>
                </a:rPr>
                <a:t>WEB SERIES</a:t>
              </a:r>
              <a:endParaRPr/>
            </a:p>
          </p:txBody>
        </p:sp>
        <p:pic>
          <p:nvPicPr>
            <p:cNvPr descr="A picture containing shape&#10;&#10;Description automatically generated" id="190" name="Google Shape;190;p7"/>
            <p:cNvPicPr preferRelativeResize="0"/>
            <p:nvPr/>
          </p:nvPicPr>
          <p:blipFill rotWithShape="1">
            <a:blip r:embed="rId8">
              <a:alphaModFix amt="35000"/>
            </a:blip>
            <a:srcRect b="19571" l="0" r="0" t="5036"/>
            <a:stretch/>
          </p:blipFill>
          <p:spPr>
            <a:xfrm>
              <a:off x="7378916" y="3671321"/>
              <a:ext cx="996601" cy="751333"/>
            </a:xfrm>
            <a:prstGeom prst="rect">
              <a:avLst/>
            </a:prstGeom>
            <a:noFill/>
            <a:ln>
              <a:noFill/>
            </a:ln>
          </p:spPr>
        </p:pic>
        <p:sp>
          <p:nvSpPr>
            <p:cNvPr id="191" name="Google Shape;191;p7"/>
            <p:cNvSpPr/>
            <p:nvPr/>
          </p:nvSpPr>
          <p:spPr>
            <a:xfrm>
              <a:off x="7385411" y="3725335"/>
              <a:ext cx="1074000" cy="6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chemeClr val="accent3"/>
                  </a:solidFill>
                  <a:latin typeface="Arial"/>
                  <a:ea typeface="Arial"/>
                  <a:cs typeface="Arial"/>
                  <a:sym typeface="Arial"/>
                </a:rPr>
                <a:t>37%</a:t>
              </a:r>
              <a:endParaRPr/>
            </a:p>
          </p:txBody>
        </p:sp>
      </p:grpSp>
      <p:pic>
        <p:nvPicPr>
          <p:cNvPr descr="A picture containing shape&#10;&#10;Description automatically generated" id="192" name="Google Shape;192;p7"/>
          <p:cNvPicPr preferRelativeResize="0"/>
          <p:nvPr/>
        </p:nvPicPr>
        <p:blipFill rotWithShape="1">
          <a:blip r:embed="rId9">
            <a:alphaModFix amt="35000"/>
          </a:blip>
          <a:srcRect b="13039" l="0" r="0" t="4588"/>
          <a:stretch/>
        </p:blipFill>
        <p:spPr>
          <a:xfrm>
            <a:off x="7434587" y="2578464"/>
            <a:ext cx="949067" cy="781744"/>
          </a:xfrm>
          <a:prstGeom prst="rect">
            <a:avLst/>
          </a:prstGeom>
          <a:noFill/>
          <a:ln>
            <a:noFill/>
          </a:ln>
        </p:spPr>
      </p:pic>
      <p:pic>
        <p:nvPicPr>
          <p:cNvPr descr="Building outline" id="193" name="Google Shape;193;p7"/>
          <p:cNvPicPr preferRelativeResize="0"/>
          <p:nvPr/>
        </p:nvPicPr>
        <p:blipFill rotWithShape="1">
          <a:blip r:embed="rId10">
            <a:alphaModFix/>
          </a:blip>
          <a:srcRect b="0" l="0" r="0" t="0"/>
          <a:stretch/>
        </p:blipFill>
        <p:spPr>
          <a:xfrm>
            <a:off x="7420017" y="1466826"/>
            <a:ext cx="914400" cy="868069"/>
          </a:xfrm>
          <a:prstGeom prst="rect">
            <a:avLst/>
          </a:prstGeom>
          <a:noFill/>
          <a:ln>
            <a:noFill/>
          </a:ln>
        </p:spPr>
      </p:pic>
      <p:sp>
        <p:nvSpPr>
          <p:cNvPr id="194" name="Google Shape;194;p7"/>
          <p:cNvSpPr/>
          <p:nvPr/>
        </p:nvSpPr>
        <p:spPr>
          <a:xfrm>
            <a:off x="7367816" y="1605414"/>
            <a:ext cx="1101000" cy="6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chemeClr val="accent3"/>
                </a:solidFill>
                <a:latin typeface="Arial"/>
                <a:ea typeface="Arial"/>
                <a:cs typeface="Arial"/>
                <a:sym typeface="Arial"/>
              </a:rPr>
              <a:t>33%</a:t>
            </a:r>
            <a:endParaRPr/>
          </a:p>
        </p:txBody>
      </p:sp>
      <p:sp>
        <p:nvSpPr>
          <p:cNvPr id="195" name="Google Shape;195;p7"/>
          <p:cNvSpPr/>
          <p:nvPr/>
        </p:nvSpPr>
        <p:spPr>
          <a:xfrm>
            <a:off x="7318286" y="2664133"/>
            <a:ext cx="1200300" cy="60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000" u="none" cap="none" strike="noStrike">
                <a:solidFill>
                  <a:schemeClr val="accent3"/>
                </a:solidFill>
                <a:latin typeface="Arial"/>
                <a:ea typeface="Arial"/>
                <a:cs typeface="Arial"/>
                <a:sym typeface="Arial"/>
              </a:rPr>
              <a:t>30%</a:t>
            </a:r>
            <a:endParaRPr/>
          </a:p>
        </p:txBody>
      </p:sp>
      <p:sp>
        <p:nvSpPr>
          <p:cNvPr id="196" name="Google Shape;196;p7"/>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a:t>
            </a:r>
            <a:r>
              <a:rPr b="0" i="0" lang="en-US" sz="800" u="none" cap="none" strike="noStrike">
                <a:solidFill>
                  <a:schemeClr val="dk1"/>
                </a:solidFill>
                <a:latin typeface="Aharoni"/>
                <a:ea typeface="Aharoni"/>
                <a:cs typeface="Aharoni"/>
                <a:sym typeface="Aharoni"/>
              </a:rPr>
              <a:t>INVESTMENT</a:t>
            </a:r>
            <a:r>
              <a:rPr b="0" i="0" lang="en-US" sz="800" u="none" cap="none" strike="noStrike">
                <a:solidFill>
                  <a:schemeClr val="accent5"/>
                </a:solidFill>
                <a:latin typeface="Aharoni"/>
                <a:ea typeface="Aharoni"/>
                <a:cs typeface="Aharoni"/>
                <a:sym typeface="Aharoni"/>
              </a:rPr>
              <a:t> – DEMOGRAPHIC – MARKETING STRATEGIES – COMPETITOR ANALYSIS – FINANCE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txBox="1"/>
          <p:nvPr>
            <p:ph type="ctrTitle"/>
          </p:nvPr>
        </p:nvSpPr>
        <p:spPr>
          <a:xfrm flipH="1">
            <a:off x="4571880" y="346450"/>
            <a:ext cx="33873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demographic</a:t>
            </a:r>
            <a:endParaRPr/>
          </a:p>
        </p:txBody>
      </p:sp>
      <p:pic>
        <p:nvPicPr>
          <p:cNvPr descr="A picture containing shape&#10;&#10;Description automatically generated" id="202" name="Google Shape;202;p8"/>
          <p:cNvPicPr preferRelativeResize="0"/>
          <p:nvPr/>
        </p:nvPicPr>
        <p:blipFill rotWithShape="1">
          <a:blip r:embed="rId3">
            <a:alphaModFix/>
          </a:blip>
          <a:srcRect b="14639" l="0" r="0" t="0"/>
          <a:stretch/>
        </p:blipFill>
        <p:spPr>
          <a:xfrm>
            <a:off x="8364741" y="446329"/>
            <a:ext cx="482043" cy="411479"/>
          </a:xfrm>
          <a:prstGeom prst="rect">
            <a:avLst/>
          </a:prstGeom>
          <a:noFill/>
          <a:ln>
            <a:noFill/>
          </a:ln>
        </p:spPr>
      </p:pic>
      <p:grpSp>
        <p:nvGrpSpPr>
          <p:cNvPr id="203" name="Google Shape;203;p8"/>
          <p:cNvGrpSpPr/>
          <p:nvPr/>
        </p:nvGrpSpPr>
        <p:grpSpPr>
          <a:xfrm>
            <a:off x="108386" y="2927767"/>
            <a:ext cx="3003025" cy="1872287"/>
            <a:chOff x="3028687" y="794832"/>
            <a:chExt cx="3003025" cy="1872287"/>
          </a:xfrm>
        </p:grpSpPr>
        <p:sp>
          <p:nvSpPr>
            <p:cNvPr id="204" name="Google Shape;204;p8"/>
            <p:cNvSpPr txBox="1"/>
            <p:nvPr/>
          </p:nvSpPr>
          <p:spPr>
            <a:xfrm>
              <a:off x="3065012" y="1220519"/>
              <a:ext cx="2966700" cy="144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To keep the non-motorsport fans hooked on to the platform, we have roped in stars, especially the Am class drivers, who will bring in the extra appeal to the show. These Am Class Stars have a larger number of admirers amongst the automotive enthusiasts which will translate into high TRPs.</a:t>
              </a:r>
              <a:endParaRPr/>
            </a:p>
          </p:txBody>
        </p:sp>
        <p:pic>
          <p:nvPicPr>
            <p:cNvPr id="205" name="Google Shape;205;p8"/>
            <p:cNvPicPr preferRelativeResize="0"/>
            <p:nvPr/>
          </p:nvPicPr>
          <p:blipFill rotWithShape="1">
            <a:blip r:embed="rId4">
              <a:alphaModFix/>
            </a:blip>
            <a:srcRect b="0" l="0" r="0" t="0"/>
            <a:stretch/>
          </p:blipFill>
          <p:spPr>
            <a:xfrm>
              <a:off x="5255826" y="794832"/>
              <a:ext cx="418264" cy="414404"/>
            </a:xfrm>
            <a:prstGeom prst="rect">
              <a:avLst/>
            </a:prstGeom>
            <a:noFill/>
            <a:ln>
              <a:noFill/>
            </a:ln>
          </p:spPr>
        </p:pic>
        <p:sp>
          <p:nvSpPr>
            <p:cNvPr id="206" name="Google Shape;206;p8"/>
            <p:cNvSpPr txBox="1"/>
            <p:nvPr/>
          </p:nvSpPr>
          <p:spPr>
            <a:xfrm>
              <a:off x="3028687" y="918717"/>
              <a:ext cx="2503800" cy="3459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Staatliches"/>
                  <a:ea typeface="Staatliches"/>
                  <a:cs typeface="Staatliches"/>
                  <a:sym typeface="Staatliches"/>
                </a:rPr>
                <a:t>Influencer audience</a:t>
              </a:r>
              <a:endParaRPr b="0" i="0" sz="1800" u="none" cap="none" strike="noStrike">
                <a:solidFill>
                  <a:schemeClr val="dk1"/>
                </a:solidFill>
                <a:latin typeface="Staatliches"/>
                <a:ea typeface="Staatliches"/>
                <a:cs typeface="Staatliches"/>
                <a:sym typeface="Staatliches"/>
              </a:endParaRPr>
            </a:p>
          </p:txBody>
        </p:sp>
      </p:grpSp>
      <p:grpSp>
        <p:nvGrpSpPr>
          <p:cNvPr id="207" name="Google Shape;207;p8"/>
          <p:cNvGrpSpPr/>
          <p:nvPr/>
        </p:nvGrpSpPr>
        <p:grpSpPr>
          <a:xfrm>
            <a:off x="5878465" y="3002873"/>
            <a:ext cx="2952000" cy="1307759"/>
            <a:chOff x="5894784" y="2971391"/>
            <a:chExt cx="2952000" cy="1307759"/>
          </a:xfrm>
        </p:grpSpPr>
        <p:sp>
          <p:nvSpPr>
            <p:cNvPr id="208" name="Google Shape;208;p8"/>
            <p:cNvSpPr txBox="1"/>
            <p:nvPr/>
          </p:nvSpPr>
          <p:spPr>
            <a:xfrm>
              <a:off x="5894784" y="3340450"/>
              <a:ext cx="2952000" cy="9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Trading Paint is based on three key genres – Drama, Documentary &amp; Reality. While the program will pull in the motorsport viewers, the offering will also attract the mass audience beyond sports followers. </a:t>
              </a:r>
              <a:endParaRPr/>
            </a:p>
          </p:txBody>
        </p:sp>
        <p:pic>
          <p:nvPicPr>
            <p:cNvPr id="209" name="Google Shape;209;p8"/>
            <p:cNvPicPr preferRelativeResize="0"/>
            <p:nvPr/>
          </p:nvPicPr>
          <p:blipFill rotWithShape="1">
            <a:blip r:embed="rId5">
              <a:alphaModFix/>
            </a:blip>
            <a:srcRect b="0" l="0" r="0" t="0"/>
            <a:stretch/>
          </p:blipFill>
          <p:spPr>
            <a:xfrm>
              <a:off x="8063578" y="2971391"/>
              <a:ext cx="408951" cy="410726"/>
            </a:xfrm>
            <a:prstGeom prst="rect">
              <a:avLst/>
            </a:prstGeom>
            <a:noFill/>
            <a:ln>
              <a:noFill/>
            </a:ln>
          </p:spPr>
        </p:pic>
        <p:sp>
          <p:nvSpPr>
            <p:cNvPr id="210" name="Google Shape;210;p8"/>
            <p:cNvSpPr txBox="1"/>
            <p:nvPr/>
          </p:nvSpPr>
          <p:spPr>
            <a:xfrm>
              <a:off x="6237744" y="3041968"/>
              <a:ext cx="2053800" cy="3459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Staatliches"/>
                  <a:ea typeface="Staatliches"/>
                  <a:cs typeface="Staatliches"/>
                  <a:sym typeface="Staatliches"/>
                </a:rPr>
                <a:t>Amazon viewership</a:t>
              </a:r>
              <a:endParaRPr b="0" i="0" sz="1800" u="none" cap="none" strike="noStrike">
                <a:solidFill>
                  <a:schemeClr val="dk1"/>
                </a:solidFill>
                <a:latin typeface="Staatliches"/>
                <a:ea typeface="Staatliches"/>
                <a:cs typeface="Staatliches"/>
                <a:sym typeface="Staatliches"/>
              </a:endParaRPr>
            </a:p>
          </p:txBody>
        </p:sp>
      </p:grpSp>
      <p:grpSp>
        <p:nvGrpSpPr>
          <p:cNvPr id="211" name="Google Shape;211;p8"/>
          <p:cNvGrpSpPr/>
          <p:nvPr/>
        </p:nvGrpSpPr>
        <p:grpSpPr>
          <a:xfrm>
            <a:off x="3615097" y="2809123"/>
            <a:ext cx="1920251" cy="1920250"/>
            <a:chOff x="4603541" y="1936063"/>
            <a:chExt cx="2985000" cy="2985000"/>
          </a:xfrm>
        </p:grpSpPr>
        <p:sp>
          <p:nvSpPr>
            <p:cNvPr id="212" name="Google Shape;212;p8"/>
            <p:cNvSpPr/>
            <p:nvPr/>
          </p:nvSpPr>
          <p:spPr>
            <a:xfrm>
              <a:off x="4603541" y="1936063"/>
              <a:ext cx="2985000" cy="2985000"/>
            </a:xfrm>
            <a:prstGeom prst="donut">
              <a:avLst>
                <a:gd fmla="val 7078" name="adj"/>
              </a:avLst>
            </a:prstGeom>
            <a:solidFill>
              <a:schemeClr val="accent4"/>
            </a:solidFill>
            <a:ln>
              <a:noFill/>
            </a:ln>
            <a:effectLst>
              <a:outerShdw blurRad="914400" sx="93000" rotWithShape="0" algn="t" dir="5400000" dist="342900" sy="93000">
                <a:schemeClr val="accen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3" name="Google Shape;213;p8"/>
            <p:cNvPicPr preferRelativeResize="0"/>
            <p:nvPr/>
          </p:nvPicPr>
          <p:blipFill rotWithShape="1">
            <a:blip r:embed="rId6">
              <a:alphaModFix/>
            </a:blip>
            <a:srcRect b="0" l="15848" r="15841" t="0"/>
            <a:stretch/>
          </p:blipFill>
          <p:spPr>
            <a:xfrm>
              <a:off x="4919459" y="2259143"/>
              <a:ext cx="2346767" cy="2339246"/>
            </a:xfrm>
            <a:custGeom>
              <a:rect b="b" l="l" r="r" t="t"/>
              <a:pathLst>
                <a:path extrusionOk="0" h="1002892" w="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noFill/>
            <a:ln>
              <a:noFill/>
            </a:ln>
          </p:spPr>
        </p:pic>
      </p:grpSp>
      <p:grpSp>
        <p:nvGrpSpPr>
          <p:cNvPr id="214" name="Google Shape;214;p8"/>
          <p:cNvGrpSpPr/>
          <p:nvPr/>
        </p:nvGrpSpPr>
        <p:grpSpPr>
          <a:xfrm>
            <a:off x="594106" y="925582"/>
            <a:ext cx="1920250" cy="1920251"/>
            <a:chOff x="1718545" y="1427387"/>
            <a:chExt cx="2985000" cy="2985000"/>
          </a:xfrm>
        </p:grpSpPr>
        <p:sp>
          <p:nvSpPr>
            <p:cNvPr id="215" name="Google Shape;215;p8"/>
            <p:cNvSpPr/>
            <p:nvPr/>
          </p:nvSpPr>
          <p:spPr>
            <a:xfrm>
              <a:off x="1718545" y="1427387"/>
              <a:ext cx="2985000" cy="2985000"/>
            </a:xfrm>
            <a:prstGeom prst="donut">
              <a:avLst>
                <a:gd fmla="val 7078" name="adj"/>
              </a:avLst>
            </a:prstGeom>
            <a:solidFill>
              <a:schemeClr val="accent4"/>
            </a:solidFill>
            <a:ln>
              <a:noFill/>
            </a:ln>
            <a:effectLst>
              <a:outerShdw blurRad="914400" sx="93000" rotWithShape="0" algn="t" dir="5400000" dist="342900" sy="93000">
                <a:schemeClr val="accen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6" name="Google Shape;216;p8"/>
            <p:cNvPicPr preferRelativeResize="0"/>
            <p:nvPr/>
          </p:nvPicPr>
          <p:blipFill rotWithShape="1">
            <a:blip r:embed="rId7">
              <a:alphaModFix/>
            </a:blip>
            <a:srcRect b="0" l="16613" r="16613" t="0"/>
            <a:stretch/>
          </p:blipFill>
          <p:spPr>
            <a:xfrm>
              <a:off x="2034463" y="1750466"/>
              <a:ext cx="2346767" cy="2339246"/>
            </a:xfrm>
            <a:custGeom>
              <a:rect b="b" l="l" r="r" t="t"/>
              <a:pathLst>
                <a:path extrusionOk="0" h="1002892" w="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noFill/>
            <a:ln>
              <a:noFill/>
            </a:ln>
          </p:spPr>
        </p:pic>
      </p:grpSp>
      <p:grpSp>
        <p:nvGrpSpPr>
          <p:cNvPr id="217" name="Google Shape;217;p8"/>
          <p:cNvGrpSpPr/>
          <p:nvPr/>
        </p:nvGrpSpPr>
        <p:grpSpPr>
          <a:xfrm>
            <a:off x="6636110" y="925591"/>
            <a:ext cx="1920251" cy="1920250"/>
            <a:chOff x="6108582" y="802787"/>
            <a:chExt cx="2985000" cy="2985000"/>
          </a:xfrm>
        </p:grpSpPr>
        <p:sp>
          <p:nvSpPr>
            <p:cNvPr id="218" name="Google Shape;218;p8"/>
            <p:cNvSpPr/>
            <p:nvPr/>
          </p:nvSpPr>
          <p:spPr>
            <a:xfrm>
              <a:off x="6108582" y="802787"/>
              <a:ext cx="2985000" cy="2985000"/>
            </a:xfrm>
            <a:prstGeom prst="donut">
              <a:avLst>
                <a:gd fmla="val 7078" name="adj"/>
              </a:avLst>
            </a:prstGeom>
            <a:solidFill>
              <a:schemeClr val="accent4"/>
            </a:solidFill>
            <a:ln>
              <a:noFill/>
            </a:ln>
            <a:effectLst>
              <a:outerShdw blurRad="914400" sx="93000" rotWithShape="0" algn="t" dir="5400000" dist="342900" sy="93000">
                <a:schemeClr val="accen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19" name="Google Shape;219;p8"/>
            <p:cNvPicPr preferRelativeResize="0"/>
            <p:nvPr/>
          </p:nvPicPr>
          <p:blipFill rotWithShape="1">
            <a:blip r:embed="rId8">
              <a:alphaModFix/>
            </a:blip>
            <a:srcRect b="0" l="17043" r="17050" t="0"/>
            <a:stretch/>
          </p:blipFill>
          <p:spPr>
            <a:xfrm>
              <a:off x="6431666" y="1125867"/>
              <a:ext cx="2346767" cy="2339246"/>
            </a:xfrm>
            <a:custGeom>
              <a:rect b="b" l="l" r="r" t="t"/>
              <a:pathLst>
                <a:path extrusionOk="0" h="1002892" w="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noFill/>
            <a:ln>
              <a:noFill/>
            </a:ln>
          </p:spPr>
        </p:pic>
      </p:grpSp>
      <p:grpSp>
        <p:nvGrpSpPr>
          <p:cNvPr id="220" name="Google Shape;220;p8"/>
          <p:cNvGrpSpPr/>
          <p:nvPr/>
        </p:nvGrpSpPr>
        <p:grpSpPr>
          <a:xfrm>
            <a:off x="2870633" y="756164"/>
            <a:ext cx="3051231" cy="1827648"/>
            <a:chOff x="163728" y="2783107"/>
            <a:chExt cx="3051231" cy="1827648"/>
          </a:xfrm>
        </p:grpSpPr>
        <p:pic>
          <p:nvPicPr>
            <p:cNvPr id="221" name="Google Shape;221;p8"/>
            <p:cNvPicPr preferRelativeResize="0"/>
            <p:nvPr/>
          </p:nvPicPr>
          <p:blipFill rotWithShape="1">
            <a:blip r:embed="rId9">
              <a:alphaModFix/>
            </a:blip>
            <a:srcRect b="0" l="0" r="0" t="0"/>
            <a:stretch/>
          </p:blipFill>
          <p:spPr>
            <a:xfrm>
              <a:off x="2595946" y="2783107"/>
              <a:ext cx="408302" cy="408302"/>
            </a:xfrm>
            <a:prstGeom prst="rect">
              <a:avLst/>
            </a:prstGeom>
            <a:noFill/>
            <a:ln>
              <a:noFill/>
            </a:ln>
            <a:effectLst>
              <a:outerShdw sx="1000" rotWithShape="0" algn="ctr" sy="1000">
                <a:srgbClr val="000000">
                  <a:alpha val="98820"/>
                </a:srgbClr>
              </a:outerShdw>
            </a:effectLst>
          </p:spPr>
        </p:pic>
        <p:sp>
          <p:nvSpPr>
            <p:cNvPr id="222" name="Google Shape;222;p8"/>
            <p:cNvSpPr txBox="1"/>
            <p:nvPr/>
          </p:nvSpPr>
          <p:spPr>
            <a:xfrm>
              <a:off x="163728" y="2895978"/>
              <a:ext cx="2662800" cy="3459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chemeClr val="dk1"/>
                  </a:solidFill>
                  <a:latin typeface="Staatliches"/>
                  <a:ea typeface="Staatliches"/>
                  <a:cs typeface="Staatliches"/>
                  <a:sym typeface="Staatliches"/>
                </a:rPr>
                <a:t>Motorsport enthusiasts</a:t>
              </a:r>
              <a:endParaRPr b="0" i="0" sz="1800" u="none" cap="none" strike="noStrike">
                <a:solidFill>
                  <a:schemeClr val="dk1"/>
                </a:solidFill>
                <a:latin typeface="Staatliches"/>
                <a:ea typeface="Staatliches"/>
                <a:cs typeface="Staatliches"/>
                <a:sym typeface="Staatliches"/>
              </a:endParaRPr>
            </a:p>
          </p:txBody>
        </p:sp>
        <p:sp>
          <p:nvSpPr>
            <p:cNvPr id="223" name="Google Shape;223;p8"/>
            <p:cNvSpPr txBox="1"/>
            <p:nvPr/>
          </p:nvSpPr>
          <p:spPr>
            <a:xfrm>
              <a:off x="263859" y="3164155"/>
              <a:ext cx="2951100" cy="144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100" u="none" cap="none" strike="noStrike">
                  <a:solidFill>
                    <a:schemeClr val="dk1"/>
                  </a:solidFill>
                  <a:latin typeface="Arial"/>
                  <a:ea typeface="Arial"/>
                  <a:cs typeface="Arial"/>
                  <a:sym typeface="Arial"/>
                </a:rPr>
                <a:t>Motorsport Enthusiasts form the core of the target audience for Trading Paint. The mix of entertainment with adventure will not only get them hooked but would also appeal to a much larger section of viewers. We expect both the new generation as well as the veterans and classic enthusiasts to be attracted to this unique format.</a:t>
              </a:r>
              <a:endParaRPr/>
            </a:p>
          </p:txBody>
        </p:sp>
      </p:grpSp>
      <p:cxnSp>
        <p:nvCxnSpPr>
          <p:cNvPr id="224" name="Google Shape;224;p8"/>
          <p:cNvCxnSpPr>
            <a:stCxn id="215" idx="5"/>
            <a:endCxn id="212" idx="1"/>
          </p:cNvCxnSpPr>
          <p:nvPr/>
        </p:nvCxnSpPr>
        <p:spPr>
          <a:xfrm flipH="1" rot="-5400000">
            <a:off x="2801942" y="1995818"/>
            <a:ext cx="525600" cy="1663200"/>
          </a:xfrm>
          <a:prstGeom prst="curvedConnector5">
            <a:avLst>
              <a:gd fmla="val 59309" name="adj1"/>
              <a:gd fmla="val 50001" name="adj2"/>
              <a:gd fmla="val 56532" name="adj3"/>
            </a:avLst>
          </a:prstGeom>
          <a:noFill/>
          <a:ln cap="flat" cmpd="sng" w="9525">
            <a:solidFill>
              <a:schemeClr val="dk1"/>
            </a:solidFill>
            <a:prstDash val="dash"/>
            <a:round/>
            <a:headEnd len="sm" w="sm" type="none"/>
            <a:tailEnd len="sm" w="sm" type="none"/>
          </a:ln>
        </p:spPr>
      </p:cxnSp>
      <p:cxnSp>
        <p:nvCxnSpPr>
          <p:cNvPr id="225" name="Google Shape;225;p8"/>
          <p:cNvCxnSpPr>
            <a:stCxn id="212" idx="7"/>
            <a:endCxn id="218" idx="3"/>
          </p:cNvCxnSpPr>
          <p:nvPr/>
        </p:nvCxnSpPr>
        <p:spPr>
          <a:xfrm rot="-5400000">
            <a:off x="5822933" y="1995938"/>
            <a:ext cx="525600" cy="1663200"/>
          </a:xfrm>
          <a:prstGeom prst="curvedConnector5">
            <a:avLst>
              <a:gd fmla="val 47806" name="adj1"/>
              <a:gd fmla="val 50001" name="adj2"/>
              <a:gd fmla="val 47906" name="adj3"/>
            </a:avLst>
          </a:prstGeom>
          <a:noFill/>
          <a:ln cap="flat" cmpd="sng" w="9525">
            <a:solidFill>
              <a:schemeClr val="dk1"/>
            </a:solidFill>
            <a:prstDash val="dash"/>
            <a:round/>
            <a:headEnd len="sm" w="sm" type="none"/>
            <a:tailEnd len="sm" w="sm" type="none"/>
          </a:ln>
        </p:spPr>
      </p:cxnSp>
      <p:sp>
        <p:nvSpPr>
          <p:cNvPr id="226" name="Google Shape;226;p8"/>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a:t>
            </a:r>
            <a:r>
              <a:rPr b="0" i="0" lang="en-US" sz="800" u="none" cap="none" strike="noStrike">
                <a:solidFill>
                  <a:schemeClr val="dk1"/>
                </a:solidFill>
                <a:latin typeface="Aharoni"/>
                <a:ea typeface="Aharoni"/>
                <a:cs typeface="Aharoni"/>
                <a:sym typeface="Aharoni"/>
              </a:rPr>
              <a:t>DEMOGRAPHIC</a:t>
            </a:r>
            <a:r>
              <a:rPr b="0" i="0" lang="en-US" sz="800" u="none" cap="none" strike="noStrike">
                <a:solidFill>
                  <a:schemeClr val="accent5"/>
                </a:solidFill>
                <a:latin typeface="Aharoni"/>
                <a:ea typeface="Aharoni"/>
                <a:cs typeface="Aharoni"/>
                <a:sym typeface="Aharoni"/>
              </a:rPr>
              <a:t> – MARKETING STRATEGIES – COMPETITOR ANALYSIS – FINANCE </a:t>
            </a:r>
            <a:endParaRPr/>
          </a:p>
        </p:txBody>
      </p:sp>
      <p:sp>
        <p:nvSpPr>
          <p:cNvPr id="227" name="Google Shape;227;p8"/>
          <p:cNvSpPr/>
          <p:nvPr/>
        </p:nvSpPr>
        <p:spPr>
          <a:xfrm>
            <a:off x="800986" y="1133445"/>
            <a:ext cx="1505400" cy="1504500"/>
          </a:xfrm>
          <a:prstGeom prst="ellipse">
            <a:avLst/>
          </a:prstGeom>
          <a:solidFill>
            <a:schemeClr val="dk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8"/>
          <p:cNvSpPr/>
          <p:nvPr/>
        </p:nvSpPr>
        <p:spPr>
          <a:xfrm>
            <a:off x="3825588" y="3024835"/>
            <a:ext cx="1505400" cy="1504500"/>
          </a:xfrm>
          <a:prstGeom prst="ellipse">
            <a:avLst/>
          </a:prstGeom>
          <a:solidFill>
            <a:schemeClr val="dk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8"/>
          <p:cNvSpPr/>
          <p:nvPr/>
        </p:nvSpPr>
        <p:spPr>
          <a:xfrm>
            <a:off x="6847665" y="1125258"/>
            <a:ext cx="1505400" cy="1504500"/>
          </a:xfrm>
          <a:prstGeom prst="ellipse">
            <a:avLst/>
          </a:prstGeom>
          <a:solidFill>
            <a:schemeClr val="dk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30" name="Google Shape;230;p8"/>
          <p:cNvGrpSpPr/>
          <p:nvPr/>
        </p:nvGrpSpPr>
        <p:grpSpPr>
          <a:xfrm>
            <a:off x="3610156" y="2812555"/>
            <a:ext cx="1920250" cy="1920250"/>
            <a:chOff x="3610156" y="2812555"/>
            <a:chExt cx="1920250" cy="1920250"/>
          </a:xfrm>
        </p:grpSpPr>
        <p:grpSp>
          <p:nvGrpSpPr>
            <p:cNvPr id="231" name="Google Shape;231;p8"/>
            <p:cNvGrpSpPr/>
            <p:nvPr/>
          </p:nvGrpSpPr>
          <p:grpSpPr>
            <a:xfrm>
              <a:off x="3610156" y="2812555"/>
              <a:ext cx="1920250" cy="1920250"/>
              <a:chOff x="1718545" y="1427387"/>
              <a:chExt cx="2985000" cy="2985000"/>
            </a:xfrm>
          </p:grpSpPr>
          <p:sp>
            <p:nvSpPr>
              <p:cNvPr id="232" name="Google Shape;232;p8"/>
              <p:cNvSpPr/>
              <p:nvPr/>
            </p:nvSpPr>
            <p:spPr>
              <a:xfrm>
                <a:off x="1718545" y="1427387"/>
                <a:ext cx="2985000" cy="2985000"/>
              </a:xfrm>
              <a:prstGeom prst="donut">
                <a:avLst>
                  <a:gd fmla="val 7078" name="adj"/>
                </a:avLst>
              </a:prstGeom>
              <a:solidFill>
                <a:schemeClr val="accent4"/>
              </a:solidFill>
              <a:ln>
                <a:noFill/>
              </a:ln>
              <a:effectLst>
                <a:outerShdw blurRad="914400" sx="93000" rotWithShape="0" algn="t" dir="5400000" dist="342900" sy="93000">
                  <a:schemeClr val="accen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3" name="Google Shape;233;p8"/>
              <p:cNvPicPr preferRelativeResize="0"/>
              <p:nvPr/>
            </p:nvPicPr>
            <p:blipFill rotWithShape="1">
              <a:blip r:embed="rId7">
                <a:alphaModFix/>
              </a:blip>
              <a:srcRect b="0" l="16613" r="16613" t="0"/>
              <a:stretch/>
            </p:blipFill>
            <p:spPr>
              <a:xfrm>
                <a:off x="2034463" y="1750466"/>
                <a:ext cx="2346767" cy="2339246"/>
              </a:xfrm>
              <a:custGeom>
                <a:rect b="b" l="l" r="r" t="t"/>
                <a:pathLst>
                  <a:path extrusionOk="0" h="1002892" w="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noFill/>
              <a:ln>
                <a:noFill/>
              </a:ln>
            </p:spPr>
          </p:pic>
        </p:grpSp>
        <p:sp>
          <p:nvSpPr>
            <p:cNvPr id="234" name="Google Shape;234;p8"/>
            <p:cNvSpPr/>
            <p:nvPr/>
          </p:nvSpPr>
          <p:spPr>
            <a:xfrm>
              <a:off x="3817036" y="3020418"/>
              <a:ext cx="1505400" cy="1504500"/>
            </a:xfrm>
            <a:prstGeom prst="ellipse">
              <a:avLst/>
            </a:prstGeom>
            <a:solidFill>
              <a:schemeClr val="dk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235" name="Google Shape;235;p8"/>
          <p:cNvGrpSpPr/>
          <p:nvPr/>
        </p:nvGrpSpPr>
        <p:grpSpPr>
          <a:xfrm>
            <a:off x="581966" y="920791"/>
            <a:ext cx="1920251" cy="1920251"/>
            <a:chOff x="581966" y="920791"/>
            <a:chExt cx="1920251" cy="1920251"/>
          </a:xfrm>
        </p:grpSpPr>
        <p:grpSp>
          <p:nvGrpSpPr>
            <p:cNvPr id="236" name="Google Shape;236;p8"/>
            <p:cNvGrpSpPr/>
            <p:nvPr/>
          </p:nvGrpSpPr>
          <p:grpSpPr>
            <a:xfrm>
              <a:off x="581966" y="920791"/>
              <a:ext cx="1920251" cy="1920251"/>
              <a:chOff x="4603541" y="1936063"/>
              <a:chExt cx="2985000" cy="2985000"/>
            </a:xfrm>
          </p:grpSpPr>
          <p:sp>
            <p:nvSpPr>
              <p:cNvPr id="237" name="Google Shape;237;p8"/>
              <p:cNvSpPr/>
              <p:nvPr/>
            </p:nvSpPr>
            <p:spPr>
              <a:xfrm>
                <a:off x="4603541" y="1936063"/>
                <a:ext cx="2985000" cy="2985000"/>
              </a:xfrm>
              <a:prstGeom prst="donut">
                <a:avLst>
                  <a:gd fmla="val 7078" name="adj"/>
                </a:avLst>
              </a:prstGeom>
              <a:solidFill>
                <a:schemeClr val="accent4"/>
              </a:solidFill>
              <a:ln>
                <a:noFill/>
              </a:ln>
              <a:effectLst>
                <a:outerShdw blurRad="914400" sx="93000" rotWithShape="0" algn="t" dir="5400000" dist="342900" sy="93000">
                  <a:schemeClr val="accent1">
                    <a:alpha val="4000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8" name="Google Shape;238;p8"/>
              <p:cNvPicPr preferRelativeResize="0"/>
              <p:nvPr/>
            </p:nvPicPr>
            <p:blipFill rotWithShape="1">
              <a:blip r:embed="rId6">
                <a:alphaModFix/>
              </a:blip>
              <a:srcRect b="0" l="15848" r="15841" t="0"/>
              <a:stretch/>
            </p:blipFill>
            <p:spPr>
              <a:xfrm>
                <a:off x="4919459" y="2259143"/>
                <a:ext cx="2346767" cy="2339246"/>
              </a:xfrm>
              <a:custGeom>
                <a:rect b="b" l="l" r="r" t="t"/>
                <a:pathLst>
                  <a:path extrusionOk="0" h="1002892" w="1002892">
                    <a:moveTo>
                      <a:pt x="501446" y="0"/>
                    </a:moveTo>
                    <a:cubicBezTo>
                      <a:pt x="778387" y="0"/>
                      <a:pt x="1002892" y="224505"/>
                      <a:pt x="1002892" y="501446"/>
                    </a:cubicBezTo>
                    <a:cubicBezTo>
                      <a:pt x="1002892" y="778387"/>
                      <a:pt x="778387" y="1002892"/>
                      <a:pt x="501446" y="1002892"/>
                    </a:cubicBezTo>
                    <a:cubicBezTo>
                      <a:pt x="224505" y="1002892"/>
                      <a:pt x="0" y="778387"/>
                      <a:pt x="0" y="501446"/>
                    </a:cubicBezTo>
                    <a:cubicBezTo>
                      <a:pt x="0" y="224505"/>
                      <a:pt x="224505" y="0"/>
                      <a:pt x="501446" y="0"/>
                    </a:cubicBezTo>
                    <a:close/>
                  </a:path>
                </a:pathLst>
              </a:custGeom>
              <a:noFill/>
              <a:ln>
                <a:noFill/>
              </a:ln>
            </p:spPr>
          </p:pic>
        </p:grpSp>
        <p:sp>
          <p:nvSpPr>
            <p:cNvPr id="239" name="Google Shape;239;p8"/>
            <p:cNvSpPr/>
            <p:nvPr/>
          </p:nvSpPr>
          <p:spPr>
            <a:xfrm>
              <a:off x="792457" y="1136503"/>
              <a:ext cx="1505400" cy="1504500"/>
            </a:xfrm>
            <a:prstGeom prst="ellipse">
              <a:avLst/>
            </a:prstGeom>
            <a:solidFill>
              <a:schemeClr val="dk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40" name="Google Shape;240;p8"/>
          <p:cNvSpPr txBox="1"/>
          <p:nvPr/>
        </p:nvSpPr>
        <p:spPr>
          <a:xfrm>
            <a:off x="1398457" y="1836790"/>
            <a:ext cx="89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400" u="none" cap="none" strike="noStrike">
                <a:solidFill>
                  <a:schemeClr val="accent3"/>
                </a:solidFill>
                <a:latin typeface="Staatliches"/>
                <a:ea typeface="Staatliches"/>
                <a:cs typeface="Staatliches"/>
                <a:sym typeface="Staatliches"/>
              </a:rPr>
              <a:t>1</a:t>
            </a:r>
            <a:endParaRPr b="0" i="0" sz="5400" u="none" cap="none" strike="noStrike">
              <a:solidFill>
                <a:schemeClr val="accent3"/>
              </a:solidFill>
              <a:latin typeface="Staatliches"/>
              <a:ea typeface="Staatliches"/>
              <a:cs typeface="Staatliches"/>
              <a:sym typeface="Staatliches"/>
            </a:endParaRPr>
          </a:p>
        </p:txBody>
      </p:sp>
      <p:sp>
        <p:nvSpPr>
          <p:cNvPr id="241" name="Google Shape;241;p8"/>
          <p:cNvSpPr txBox="1"/>
          <p:nvPr/>
        </p:nvSpPr>
        <p:spPr>
          <a:xfrm>
            <a:off x="4341416" y="3718290"/>
            <a:ext cx="89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400" u="none" cap="none" strike="noStrike">
                <a:solidFill>
                  <a:schemeClr val="accent3"/>
                </a:solidFill>
                <a:latin typeface="Staatliches"/>
                <a:ea typeface="Staatliches"/>
                <a:cs typeface="Staatliches"/>
                <a:sym typeface="Staatliches"/>
              </a:rPr>
              <a:t>2</a:t>
            </a:r>
            <a:endParaRPr b="0" i="0" sz="5400" u="none" cap="none" strike="noStrike">
              <a:solidFill>
                <a:schemeClr val="accent3"/>
              </a:solidFill>
              <a:latin typeface="Staatliches"/>
              <a:ea typeface="Staatliches"/>
              <a:cs typeface="Staatliches"/>
              <a:sym typeface="Staatliches"/>
            </a:endParaRPr>
          </a:p>
        </p:txBody>
      </p:sp>
      <p:sp>
        <p:nvSpPr>
          <p:cNvPr id="242" name="Google Shape;242;p8"/>
          <p:cNvSpPr txBox="1"/>
          <p:nvPr/>
        </p:nvSpPr>
        <p:spPr>
          <a:xfrm>
            <a:off x="7356929" y="1836790"/>
            <a:ext cx="894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5400" u="none" cap="none" strike="noStrike">
                <a:solidFill>
                  <a:schemeClr val="accent3"/>
                </a:solidFill>
                <a:latin typeface="Staatliches"/>
                <a:ea typeface="Staatliches"/>
                <a:cs typeface="Staatliches"/>
                <a:sym typeface="Staatliches"/>
              </a:rPr>
              <a:t>3</a:t>
            </a:r>
            <a:endParaRPr b="0" i="0" sz="5400" u="none" cap="none" strike="noStrike">
              <a:solidFill>
                <a:schemeClr val="accent3"/>
              </a:solidFill>
              <a:latin typeface="Staatliches"/>
              <a:ea typeface="Staatliches"/>
              <a:cs typeface="Staatliches"/>
              <a:sym typeface="Staatlich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9"/>
          <p:cNvSpPr/>
          <p:nvPr/>
        </p:nvSpPr>
        <p:spPr>
          <a:xfrm rot="10800000">
            <a:off x="6118915" y="2429478"/>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9"/>
          <p:cNvSpPr txBox="1"/>
          <p:nvPr>
            <p:ph type="ctrTitle"/>
          </p:nvPr>
        </p:nvSpPr>
        <p:spPr>
          <a:xfrm flipH="1">
            <a:off x="4571880" y="346450"/>
            <a:ext cx="3387300" cy="5040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2400"/>
              <a:buNone/>
            </a:pPr>
            <a:r>
              <a:rPr lang="en-US"/>
              <a:t>Marketing Strategies</a:t>
            </a:r>
            <a:endParaRPr/>
          </a:p>
        </p:txBody>
      </p:sp>
      <p:pic>
        <p:nvPicPr>
          <p:cNvPr descr="A picture containing shape&#10;&#10;Description automatically generated" id="249" name="Google Shape;249;p9"/>
          <p:cNvPicPr preferRelativeResize="0"/>
          <p:nvPr/>
        </p:nvPicPr>
        <p:blipFill rotWithShape="1">
          <a:blip r:embed="rId3">
            <a:alphaModFix/>
          </a:blip>
          <a:srcRect b="14074" l="0" r="0" t="0"/>
          <a:stretch/>
        </p:blipFill>
        <p:spPr>
          <a:xfrm>
            <a:off x="8386232" y="445196"/>
            <a:ext cx="478879" cy="411479"/>
          </a:xfrm>
          <a:prstGeom prst="rect">
            <a:avLst/>
          </a:prstGeom>
          <a:noFill/>
          <a:ln>
            <a:noFill/>
          </a:ln>
        </p:spPr>
      </p:pic>
      <p:grpSp>
        <p:nvGrpSpPr>
          <p:cNvPr id="250" name="Google Shape;250;p9"/>
          <p:cNvGrpSpPr/>
          <p:nvPr/>
        </p:nvGrpSpPr>
        <p:grpSpPr>
          <a:xfrm>
            <a:off x="271280" y="923462"/>
            <a:ext cx="2811391" cy="3936555"/>
            <a:chOff x="271280" y="923462"/>
            <a:chExt cx="2811391" cy="3936555"/>
          </a:xfrm>
        </p:grpSpPr>
        <p:sp>
          <p:nvSpPr>
            <p:cNvPr id="251" name="Google Shape;251;p9"/>
            <p:cNvSpPr/>
            <p:nvPr/>
          </p:nvSpPr>
          <p:spPr>
            <a:xfrm rot="10800000">
              <a:off x="336476" y="2429478"/>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9"/>
            <p:cNvSpPr/>
            <p:nvPr/>
          </p:nvSpPr>
          <p:spPr>
            <a:xfrm rot="10800000">
              <a:off x="2902671" y="2429477"/>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9"/>
            <p:cNvSpPr/>
            <p:nvPr/>
          </p:nvSpPr>
          <p:spPr>
            <a:xfrm>
              <a:off x="392274" y="1107346"/>
              <a:ext cx="2625900" cy="1059600"/>
            </a:xfrm>
            <a:prstGeom prst="rect">
              <a:avLst/>
            </a:prstGeom>
            <a:solidFill>
              <a:srgbClr val="23C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9"/>
            <p:cNvSpPr/>
            <p:nvPr/>
          </p:nvSpPr>
          <p:spPr>
            <a:xfrm>
              <a:off x="392273" y="2256676"/>
              <a:ext cx="2625900" cy="2472900"/>
            </a:xfrm>
            <a:prstGeom prst="rect">
              <a:avLst/>
            </a:prstGeom>
            <a:solidFill>
              <a:srgbClr val="3747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9"/>
            <p:cNvSpPr txBox="1"/>
            <p:nvPr/>
          </p:nvSpPr>
          <p:spPr>
            <a:xfrm>
              <a:off x="336372" y="2121549"/>
              <a:ext cx="2746200" cy="307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6"/>
                  </a:solidFill>
                  <a:latin typeface="Staatliches"/>
                  <a:ea typeface="Staatliches"/>
                  <a:cs typeface="Staatliches"/>
                  <a:sym typeface="Staatliches"/>
                </a:rPr>
                <a:t>Influencer Marketing</a:t>
              </a:r>
              <a:endParaRPr b="0" i="0" sz="1400" u="none" cap="none" strike="noStrike">
                <a:solidFill>
                  <a:schemeClr val="accent6"/>
                </a:solidFill>
                <a:latin typeface="Staatliches"/>
                <a:ea typeface="Staatliches"/>
                <a:cs typeface="Staatliches"/>
                <a:sym typeface="Staatliches"/>
              </a:endParaRPr>
            </a:p>
          </p:txBody>
        </p:sp>
        <p:sp>
          <p:nvSpPr>
            <p:cNvPr id="256" name="Google Shape;256;p9"/>
            <p:cNvSpPr txBox="1"/>
            <p:nvPr/>
          </p:nvSpPr>
          <p:spPr>
            <a:xfrm>
              <a:off x="271280" y="2413217"/>
              <a:ext cx="2717400" cy="2446800"/>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We will partner with our associates like Amazon Prime Video, Mentors and Am drivers across YouTube, Instagram, Facebook and  Twitter.</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The twin objective of our marketing strategy would be to a) Attract wide audience and b) To create a brand recall for Trading Paint.</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We will be using a targeted approach to achieve a cost-effective  campaign. </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The social media presence will help us increase the audience engagement by keeping them active and involved both pre- and post-the event.</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p:txBody>
        </p:sp>
        <p:grpSp>
          <p:nvGrpSpPr>
            <p:cNvPr id="257" name="Google Shape;257;p9"/>
            <p:cNvGrpSpPr/>
            <p:nvPr/>
          </p:nvGrpSpPr>
          <p:grpSpPr>
            <a:xfrm>
              <a:off x="1151478" y="923462"/>
              <a:ext cx="1107191" cy="1062152"/>
              <a:chOff x="2362364" y="1951794"/>
              <a:chExt cx="997200" cy="959400"/>
            </a:xfrm>
          </p:grpSpPr>
          <p:sp>
            <p:nvSpPr>
              <p:cNvPr id="258" name="Google Shape;258;p9"/>
              <p:cNvSpPr/>
              <p:nvPr/>
            </p:nvSpPr>
            <p:spPr>
              <a:xfrm>
                <a:off x="2362364" y="1951794"/>
                <a:ext cx="997200" cy="9594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9"/>
              <p:cNvSpPr/>
              <p:nvPr/>
            </p:nvSpPr>
            <p:spPr>
              <a:xfrm>
                <a:off x="2475227" y="2060913"/>
                <a:ext cx="771600" cy="7437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60" name="Google Shape;260;p9"/>
          <p:cNvGrpSpPr/>
          <p:nvPr/>
        </p:nvGrpSpPr>
        <p:grpSpPr>
          <a:xfrm>
            <a:off x="6051080" y="931052"/>
            <a:ext cx="2814030" cy="3806144"/>
            <a:chOff x="6051080" y="931052"/>
            <a:chExt cx="2814030" cy="3806144"/>
          </a:xfrm>
        </p:grpSpPr>
        <p:sp>
          <p:nvSpPr>
            <p:cNvPr id="261" name="Google Shape;261;p9"/>
            <p:cNvSpPr/>
            <p:nvPr/>
          </p:nvSpPr>
          <p:spPr>
            <a:xfrm rot="10800000">
              <a:off x="8685110" y="2429477"/>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62" name="Google Shape;262;p9"/>
            <p:cNvGrpSpPr/>
            <p:nvPr/>
          </p:nvGrpSpPr>
          <p:grpSpPr>
            <a:xfrm>
              <a:off x="6174712" y="1114966"/>
              <a:ext cx="2625901" cy="3622230"/>
              <a:chOff x="419449" y="899426"/>
              <a:chExt cx="2625901" cy="3622230"/>
            </a:xfrm>
          </p:grpSpPr>
          <p:sp>
            <p:nvSpPr>
              <p:cNvPr id="263" name="Google Shape;263;p9"/>
              <p:cNvSpPr/>
              <p:nvPr/>
            </p:nvSpPr>
            <p:spPr>
              <a:xfrm>
                <a:off x="419450" y="899426"/>
                <a:ext cx="2625900" cy="1059600"/>
              </a:xfrm>
              <a:prstGeom prst="rect">
                <a:avLst/>
              </a:prstGeom>
              <a:solidFill>
                <a:srgbClr val="23C7A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Google Shape;264;p9"/>
              <p:cNvSpPr/>
              <p:nvPr/>
            </p:nvSpPr>
            <p:spPr>
              <a:xfrm>
                <a:off x="419449" y="2048756"/>
                <a:ext cx="2625900" cy="2472900"/>
              </a:xfrm>
              <a:prstGeom prst="rect">
                <a:avLst/>
              </a:prstGeom>
              <a:solidFill>
                <a:srgbClr val="3747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65" name="Google Shape;265;p9"/>
            <p:cNvSpPr txBox="1"/>
            <p:nvPr/>
          </p:nvSpPr>
          <p:spPr>
            <a:xfrm>
              <a:off x="6118811" y="2121549"/>
              <a:ext cx="2746200" cy="307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6"/>
                  </a:solidFill>
                  <a:latin typeface="Staatliches"/>
                  <a:ea typeface="Staatliches"/>
                  <a:cs typeface="Staatliches"/>
                  <a:sym typeface="Staatliches"/>
                </a:rPr>
                <a:t>Advertising &amp; Merchandising</a:t>
              </a:r>
              <a:endParaRPr b="0" i="0" sz="1400" u="none" cap="none" strike="noStrike">
                <a:solidFill>
                  <a:schemeClr val="accent6"/>
                </a:solidFill>
                <a:latin typeface="Staatliches"/>
                <a:ea typeface="Staatliches"/>
                <a:cs typeface="Staatliches"/>
                <a:sym typeface="Staatliches"/>
              </a:endParaRPr>
            </a:p>
          </p:txBody>
        </p:sp>
        <p:sp>
          <p:nvSpPr>
            <p:cNvPr id="266" name="Google Shape;266;p9"/>
            <p:cNvSpPr txBox="1"/>
            <p:nvPr/>
          </p:nvSpPr>
          <p:spPr>
            <a:xfrm>
              <a:off x="6051080" y="2430025"/>
              <a:ext cx="2658600" cy="2169900"/>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We will run select advertisements on specific sports channels and impact SEOs on motorsports-related websites and apps. </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We have also tied up with several merchandise partners for fans to indulge. These will include clothing, travel accessories and collector items enhancing the brand visibility and value.</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accent3"/>
                  </a:solidFill>
                  <a:latin typeface="Arial"/>
                  <a:ea typeface="Arial"/>
                  <a:cs typeface="Arial"/>
                  <a:sym typeface="Arial"/>
                </a:rPr>
                <a:t>The approach will be to get the fans and influencers to pull in the wider target audience through these select promotions. </a:t>
              </a:r>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a:p>
              <a:pPr indent="0" lvl="0" marL="158750" marR="0" rtl="0" algn="just">
                <a:lnSpc>
                  <a:spcPct val="100000"/>
                </a:lnSpc>
                <a:spcBef>
                  <a:spcPts val="0"/>
                </a:spcBef>
                <a:spcAft>
                  <a:spcPts val="0"/>
                </a:spcAft>
                <a:buNone/>
              </a:pPr>
              <a:r>
                <a:t/>
              </a:r>
              <a:endParaRPr b="0" i="0" sz="900" u="none" cap="none" strike="noStrike">
                <a:solidFill>
                  <a:schemeClr val="accent3"/>
                </a:solidFill>
                <a:latin typeface="Arial"/>
                <a:ea typeface="Arial"/>
                <a:cs typeface="Arial"/>
                <a:sym typeface="Arial"/>
              </a:endParaRPr>
            </a:p>
          </p:txBody>
        </p:sp>
        <p:grpSp>
          <p:nvGrpSpPr>
            <p:cNvPr id="267" name="Google Shape;267;p9"/>
            <p:cNvGrpSpPr/>
            <p:nvPr/>
          </p:nvGrpSpPr>
          <p:grpSpPr>
            <a:xfrm>
              <a:off x="6933916" y="931052"/>
              <a:ext cx="1107300" cy="1062300"/>
              <a:chOff x="6933916" y="923432"/>
              <a:chExt cx="1107300" cy="1062300"/>
            </a:xfrm>
          </p:grpSpPr>
          <p:sp>
            <p:nvSpPr>
              <p:cNvPr id="268" name="Google Shape;268;p9"/>
              <p:cNvSpPr/>
              <p:nvPr/>
            </p:nvSpPr>
            <p:spPr>
              <a:xfrm>
                <a:off x="6933916" y="923432"/>
                <a:ext cx="1107300" cy="1062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9"/>
              <p:cNvSpPr/>
              <p:nvPr/>
            </p:nvSpPr>
            <p:spPr>
              <a:xfrm>
                <a:off x="7059228" y="1050624"/>
                <a:ext cx="856800" cy="823200"/>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grpSp>
        <p:nvGrpSpPr>
          <p:cNvPr id="270" name="Google Shape;270;p9"/>
          <p:cNvGrpSpPr/>
          <p:nvPr/>
        </p:nvGrpSpPr>
        <p:grpSpPr>
          <a:xfrm>
            <a:off x="3180652" y="923432"/>
            <a:ext cx="2794917" cy="3806144"/>
            <a:chOff x="3180652" y="923432"/>
            <a:chExt cx="2794917" cy="3806144"/>
          </a:xfrm>
        </p:grpSpPr>
        <p:sp>
          <p:nvSpPr>
            <p:cNvPr id="271" name="Google Shape;271;p9"/>
            <p:cNvSpPr/>
            <p:nvPr/>
          </p:nvSpPr>
          <p:spPr>
            <a:xfrm rot="10800000">
              <a:off x="3229374" y="2429415"/>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9"/>
            <p:cNvSpPr/>
            <p:nvPr/>
          </p:nvSpPr>
          <p:spPr>
            <a:xfrm rot="10800000">
              <a:off x="5795569" y="2429414"/>
              <a:ext cx="180000" cy="83100"/>
            </a:xfrm>
            <a:prstGeom prst="triangle">
              <a:avLst>
                <a:gd fmla="val 50000" name="adj"/>
              </a:avLst>
            </a:prstGeom>
            <a:gradFill>
              <a:gsLst>
                <a:gs pos="0">
                  <a:srgbClr val="23323A"/>
                </a:gs>
                <a:gs pos="100000">
                  <a:srgbClr val="B8BCB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73" name="Google Shape;273;p9"/>
            <p:cNvGrpSpPr/>
            <p:nvPr/>
          </p:nvGrpSpPr>
          <p:grpSpPr>
            <a:xfrm>
              <a:off x="3285171" y="1107346"/>
              <a:ext cx="2625901" cy="3622230"/>
              <a:chOff x="419449" y="899426"/>
              <a:chExt cx="2625901" cy="3622230"/>
            </a:xfrm>
          </p:grpSpPr>
          <p:sp>
            <p:nvSpPr>
              <p:cNvPr id="274" name="Google Shape;274;p9"/>
              <p:cNvSpPr/>
              <p:nvPr/>
            </p:nvSpPr>
            <p:spPr>
              <a:xfrm>
                <a:off x="419450" y="899426"/>
                <a:ext cx="2625900" cy="105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5" name="Google Shape;275;p9"/>
              <p:cNvSpPr/>
              <p:nvPr/>
            </p:nvSpPr>
            <p:spPr>
              <a:xfrm>
                <a:off x="419449" y="2048756"/>
                <a:ext cx="2625900" cy="24729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76" name="Google Shape;276;p9"/>
            <p:cNvSpPr txBox="1"/>
            <p:nvPr/>
          </p:nvSpPr>
          <p:spPr>
            <a:xfrm>
              <a:off x="3224895" y="2121611"/>
              <a:ext cx="2746200" cy="307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accent6"/>
                  </a:solidFill>
                  <a:latin typeface="Staatliches"/>
                  <a:ea typeface="Staatliches"/>
                  <a:cs typeface="Staatliches"/>
                  <a:sym typeface="Staatliches"/>
                </a:rPr>
                <a:t>Star guest appearance</a:t>
              </a:r>
              <a:endParaRPr b="0" i="0" sz="1400" u="none" cap="none" strike="noStrike">
                <a:solidFill>
                  <a:schemeClr val="accent6"/>
                </a:solidFill>
                <a:latin typeface="Staatliches"/>
                <a:ea typeface="Staatliches"/>
                <a:cs typeface="Staatliches"/>
                <a:sym typeface="Staatliches"/>
              </a:endParaRPr>
            </a:p>
          </p:txBody>
        </p:sp>
        <p:sp>
          <p:nvSpPr>
            <p:cNvPr id="277" name="Google Shape;277;p9"/>
            <p:cNvSpPr txBox="1"/>
            <p:nvPr/>
          </p:nvSpPr>
          <p:spPr>
            <a:xfrm>
              <a:off x="3180652" y="2425317"/>
              <a:ext cx="2658600" cy="1892700"/>
            </a:xfrm>
            <a:prstGeom prst="rect">
              <a:avLst/>
            </a:prstGeom>
            <a:noFill/>
            <a:ln>
              <a:noFill/>
            </a:ln>
          </p:spPr>
          <p:txBody>
            <a:bodyPr anchorCtr="0" anchor="t" bIns="45700" lIns="91425" spcFirstLastPara="1" rIns="91425" wrap="square" tIns="45700">
              <a:spAutoFit/>
            </a:bodyPr>
            <a:lstStyle/>
            <a:p>
              <a:pPr indent="0" lvl="0" marL="158750" marR="0" rtl="0" algn="just">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There will be a combination of an immersive one-day interaction session with the star guest for participants and a visual spectacle for the larger audience. The trivia and experience sharing will enhance the audience interest and provide them to get an insight into the motorsport world.  </a:t>
              </a:r>
              <a:endParaRPr/>
            </a:p>
            <a:p>
              <a:pPr indent="0" lvl="0" marL="158750" marR="0" rtl="0" algn="just">
                <a:lnSpc>
                  <a:spcPct val="100000"/>
                </a:lnSpc>
                <a:spcBef>
                  <a:spcPts val="0"/>
                </a:spcBef>
                <a:spcAft>
                  <a:spcPts val="0"/>
                </a:spcAft>
                <a:buNone/>
              </a:pPr>
              <a:r>
                <a:t/>
              </a:r>
              <a:endParaRPr b="0" i="0" sz="900" u="none" cap="none" strike="noStrike">
                <a:solidFill>
                  <a:schemeClr val="dk1"/>
                </a:solidFill>
                <a:latin typeface="Arial"/>
                <a:ea typeface="Arial"/>
                <a:cs typeface="Arial"/>
                <a:sym typeface="Arial"/>
              </a:endParaRPr>
            </a:p>
            <a:p>
              <a:pPr indent="0" lvl="0" marL="158750" marR="0" rtl="0" algn="just">
                <a:lnSpc>
                  <a:spcPct val="100000"/>
                </a:lnSpc>
                <a:spcBef>
                  <a:spcPts val="0"/>
                </a:spcBef>
                <a:spcAft>
                  <a:spcPts val="0"/>
                </a:spcAft>
                <a:buNone/>
              </a:pPr>
              <a:r>
                <a:rPr b="0" i="0" lang="en-US" sz="900" u="none" cap="none" strike="noStrike">
                  <a:solidFill>
                    <a:schemeClr val="dk1"/>
                  </a:solidFill>
                  <a:latin typeface="Arial"/>
                  <a:ea typeface="Arial"/>
                  <a:cs typeface="Arial"/>
                  <a:sym typeface="Arial"/>
                </a:rPr>
                <a:t>The engagement with Star guests will not be just promotional but a deeper collaboration where they will be partnering with us thereby giving us the benefit of their aura and star appeal.</a:t>
              </a:r>
              <a:endParaRPr/>
            </a:p>
          </p:txBody>
        </p:sp>
        <p:grpSp>
          <p:nvGrpSpPr>
            <p:cNvPr id="278" name="Google Shape;278;p9"/>
            <p:cNvGrpSpPr/>
            <p:nvPr/>
          </p:nvGrpSpPr>
          <p:grpSpPr>
            <a:xfrm>
              <a:off x="4044375" y="923432"/>
              <a:ext cx="1107300" cy="1062300"/>
              <a:chOff x="4044375" y="923432"/>
              <a:chExt cx="1107300" cy="1062300"/>
            </a:xfrm>
          </p:grpSpPr>
          <p:sp>
            <p:nvSpPr>
              <p:cNvPr id="279" name="Google Shape;279;p9"/>
              <p:cNvSpPr/>
              <p:nvPr/>
            </p:nvSpPr>
            <p:spPr>
              <a:xfrm>
                <a:off x="4044375" y="923432"/>
                <a:ext cx="1107300" cy="1062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4169686" y="1045870"/>
                <a:ext cx="856800" cy="823200"/>
              </a:xfrm>
              <a:prstGeom prst="ellipse">
                <a:avLst/>
              </a:prstGeom>
              <a:blipFill rotWithShape="1">
                <a:blip r:embed="rId6">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sp>
        <p:nvSpPr>
          <p:cNvPr id="281" name="Google Shape;281;p9"/>
          <p:cNvSpPr txBox="1"/>
          <p:nvPr/>
        </p:nvSpPr>
        <p:spPr>
          <a:xfrm>
            <a:off x="1924612" y="4866267"/>
            <a:ext cx="71688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800" u="none" cap="none" strike="noStrike">
                <a:solidFill>
                  <a:schemeClr val="accent5"/>
                </a:solidFill>
                <a:latin typeface="Aharoni"/>
                <a:ea typeface="Aharoni"/>
                <a:cs typeface="Aharoni"/>
                <a:sym typeface="Aharoni"/>
              </a:rPr>
              <a:t>INTRODUCTION</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BUSINESS</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IDEA</a:t>
            </a:r>
            <a:r>
              <a:rPr b="0" i="0" lang="en-US" sz="800" u="none" cap="none" strike="noStrike">
                <a:solidFill>
                  <a:srgbClr val="1B2327"/>
                </a:solidFill>
                <a:latin typeface="Aharoni"/>
                <a:ea typeface="Aharoni"/>
                <a:cs typeface="Aharoni"/>
                <a:sym typeface="Aharoni"/>
              </a:rPr>
              <a:t> </a:t>
            </a:r>
            <a:r>
              <a:rPr b="0" i="0" lang="en-US" sz="800" u="none" cap="none" strike="noStrike">
                <a:solidFill>
                  <a:schemeClr val="accent5"/>
                </a:solidFill>
                <a:latin typeface="Aharoni"/>
                <a:ea typeface="Aharoni"/>
                <a:cs typeface="Aharoni"/>
                <a:sym typeface="Aharoni"/>
              </a:rPr>
              <a:t>– LOCATION – INVESTMENT – DEMOGRAPHIC – </a:t>
            </a:r>
            <a:r>
              <a:rPr b="0" i="0" lang="en-US" sz="800" u="none" cap="none" strike="noStrike">
                <a:solidFill>
                  <a:schemeClr val="dk1"/>
                </a:solidFill>
                <a:latin typeface="Aharoni"/>
                <a:ea typeface="Aharoni"/>
                <a:cs typeface="Aharoni"/>
                <a:sym typeface="Aharoni"/>
              </a:rPr>
              <a:t>MARKETING STRATEGIES </a:t>
            </a:r>
            <a:r>
              <a:rPr b="0" i="0" lang="en-US" sz="800" u="none" cap="none" strike="noStrike">
                <a:solidFill>
                  <a:schemeClr val="accent5"/>
                </a:solidFill>
                <a:latin typeface="Aharoni"/>
                <a:ea typeface="Aharoni"/>
                <a:cs typeface="Aharoni"/>
                <a:sym typeface="Aharoni"/>
              </a:rPr>
              <a:t>– COMPETITOR ANALYSIS – FINANCE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Krutin Kanumuri</dc:creator>
</cp:coreProperties>
</file>